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1818" r:id="rId2"/>
    <p:sldId id="1461" r:id="rId3"/>
    <p:sldId id="1764" r:id="rId4"/>
    <p:sldId id="1810" r:id="rId5"/>
    <p:sldId id="1794" r:id="rId6"/>
    <p:sldId id="1812" r:id="rId7"/>
    <p:sldId id="1783" r:id="rId8"/>
    <p:sldId id="1801" r:id="rId9"/>
    <p:sldId id="1784" r:id="rId10"/>
    <p:sldId id="1795" r:id="rId11"/>
    <p:sldId id="1813" r:id="rId12"/>
    <p:sldId id="1782" r:id="rId13"/>
    <p:sldId id="1785" r:id="rId14"/>
    <p:sldId id="1463" r:id="rId15"/>
    <p:sldId id="1807" r:id="rId16"/>
    <p:sldId id="1796" r:id="rId17"/>
    <p:sldId id="1788" r:id="rId18"/>
    <p:sldId id="1814" r:id="rId19"/>
    <p:sldId id="1797" r:id="rId20"/>
    <p:sldId id="1815" r:id="rId21"/>
    <p:sldId id="1789" r:id="rId22"/>
    <p:sldId id="1802" r:id="rId23"/>
    <p:sldId id="1803" r:id="rId24"/>
    <p:sldId id="1790" r:id="rId25"/>
    <p:sldId id="1786" r:id="rId26"/>
    <p:sldId id="1787" r:id="rId27"/>
    <p:sldId id="1595" r:id="rId28"/>
    <p:sldId id="1701" r:id="rId29"/>
    <p:sldId id="1809" r:id="rId30"/>
    <p:sldId id="1817" r:id="rId31"/>
    <p:sldId id="1799" r:id="rId32"/>
    <p:sldId id="1800" r:id="rId33"/>
    <p:sldId id="1791" r:id="rId34"/>
    <p:sldId id="1805" r:id="rId35"/>
    <p:sldId id="1806" r:id="rId36"/>
    <p:sldId id="1804" r:id="rId37"/>
    <p:sldId id="1793" r:id="rId38"/>
  </p:sldIdLst>
  <p:sldSz cx="9144000" cy="5143500" type="screen16x9"/>
  <p:notesSz cx="6735763" cy="9866313"/>
  <p:defaultTextStyle>
    <a:defPPr>
      <a:defRPr lang="ko-KR"/>
    </a:defPPr>
    <a:lvl1pPr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389582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779163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168745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558326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1947908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337489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2727071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116652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5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  <p15:guide id="3" orient="horz" pos="3107">
          <p15:clr>
            <a:srgbClr val="A4A3A4"/>
          </p15:clr>
        </p15:guide>
        <p15:guide id="4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A5A"/>
    <a:srgbClr val="F0F0F0"/>
    <a:srgbClr val="65A6E7"/>
    <a:srgbClr val="B8D8F9"/>
    <a:srgbClr val="F5F6F7"/>
    <a:srgbClr val="ED7D1A"/>
    <a:srgbClr val="D6612F"/>
    <a:srgbClr val="0000FF"/>
    <a:srgbClr val="3B3DA8"/>
    <a:srgbClr val="EC6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2718" autoAdjust="0"/>
  </p:normalViewPr>
  <p:slideViewPr>
    <p:cSldViewPr>
      <p:cViewPr varScale="1">
        <p:scale>
          <a:sx n="139" d="100"/>
          <a:sy n="139" d="100"/>
        </p:scale>
        <p:origin x="966" y="120"/>
      </p:cViewPr>
      <p:guideLst>
        <p:guide orient="horz" pos="1665"/>
        <p:guide pos="2880"/>
        <p:guide orient="horz" pos="3026"/>
      </p:guideLst>
    </p:cSldViewPr>
  </p:slideViewPr>
  <p:outlineViewPr>
    <p:cViewPr>
      <p:scale>
        <a:sx n="33" d="100"/>
        <a:sy n="33" d="100"/>
      </p:scale>
      <p:origin x="36" y="148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4038" y="84"/>
      </p:cViewPr>
      <p:guideLst>
        <p:guide orient="horz" pos="3130"/>
        <p:guide pos="2144"/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8621" cy="493237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2" y="1"/>
            <a:ext cx="2918621" cy="493237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r">
              <a:defRPr sz="1200"/>
            </a:lvl1pPr>
          </a:lstStyle>
          <a:p>
            <a:pPr>
              <a:defRPr/>
            </a:pPr>
            <a:fld id="{995E349A-2F5C-4CD5-9D55-29F99897CE80}" type="datetimeFigureOut"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pPr>
                <a:defRPr/>
              </a:pPr>
              <a:t>2020-05-12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3236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2" y="9371501"/>
            <a:ext cx="2918621" cy="493236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r">
              <a:defRPr sz="1200"/>
            </a:lvl1pPr>
          </a:lstStyle>
          <a:p>
            <a:pPr>
              <a:defRPr/>
            </a:pPr>
            <a:fld id="{EE633E7D-3427-42F4-A51F-CFCCA527B5A1}" type="slidenum"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9651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t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142" y="1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t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2550" y="741363"/>
            <a:ext cx="6572250" cy="3697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891" y="4684963"/>
            <a:ext cx="5387982" cy="444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9925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b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142" y="9369925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b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68790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38958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77916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168745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5583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1947908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GettyImages-a10693930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게티이미지뱅크</a:t>
            </a:r>
            <a:r>
              <a:rPr lang="ko-KR" altLang="en-US" dirty="0"/>
              <a:t> </a:t>
            </a:r>
            <a:r>
              <a:rPr lang="en-US" altLang="ko-KR" dirty="0"/>
              <a:t>470286284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847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GettyImages-992146874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참고하여 다시 그려주세요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게티이미지뱅크</a:t>
            </a:r>
            <a:r>
              <a:rPr lang="ko-KR" altLang="en-US" dirty="0"/>
              <a:t> </a:t>
            </a:r>
            <a:r>
              <a:rPr lang="en-US" altLang="ko-KR" dirty="0"/>
              <a:t>89443192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교수님 제작 이미지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게티이미지뱅크</a:t>
            </a:r>
            <a:r>
              <a:rPr lang="ko-KR" altLang="en-US" dirty="0"/>
              <a:t> </a:t>
            </a:r>
            <a:r>
              <a:rPr lang="en-US" altLang="ko-KR" dirty="0"/>
              <a:t>470286284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9484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6447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6447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9484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9484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9484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게티이미지</a:t>
            </a:r>
            <a:r>
              <a:rPr lang="ko-KR" altLang="en-US" dirty="0"/>
              <a:t> </a:t>
            </a:r>
            <a:r>
              <a:rPr lang="en-US" altLang="ko-KR" dirty="0"/>
              <a:t>179277100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9484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9484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9484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9484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GettyImages-56529846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참고하여 다시 그려주세요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000" b="0" i="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GettyImages-167085327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60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9552" y="54900"/>
            <a:ext cx="8340531" cy="398999"/>
          </a:xfrm>
          <a:prstGeom prst="rect">
            <a:avLst/>
          </a:prstGeom>
        </p:spPr>
        <p:txBody>
          <a:bodyPr lIns="77925" tIns="38963" rIns="77925" bIns="38963" anchor="ctr"/>
          <a:lstStyle>
            <a:lvl1pPr algn="l">
              <a:defRPr sz="2400" b="1" i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제목 4"/>
          <p:cNvSpPr txBox="1">
            <a:spLocks/>
          </p:cNvSpPr>
          <p:nvPr userDrawn="1"/>
        </p:nvSpPr>
        <p:spPr>
          <a:xfrm>
            <a:off x="92265" y="51470"/>
            <a:ext cx="432048" cy="398999"/>
          </a:xfrm>
          <a:prstGeom prst="rect">
            <a:avLst/>
          </a:prstGeom>
        </p:spPr>
        <p:txBody>
          <a:bodyPr lIns="77925" tIns="38963" rIns="77925" bIns="38963"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i="0" kern="120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5pPr>
            <a:lvl6pPr marL="389580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779159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168738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558317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dirty="0"/>
              <a:t>◈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5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2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ㅌ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6FCB30-0182-42F3-8EBE-3D9350918C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3"/>
          <a:stretch>
            <a:fillRect/>
          </a:stretch>
        </p:blipFill>
        <p:spPr>
          <a:xfrm>
            <a:off x="0" y="0"/>
            <a:ext cx="9144000" cy="360000"/>
          </a:xfrm>
          <a:custGeom>
            <a:avLst/>
            <a:gdLst>
              <a:gd name="connsiteX0" fmla="*/ 0 w 9144000"/>
              <a:gd name="connsiteY0" fmla="*/ 0 h 360000"/>
              <a:gd name="connsiteX1" fmla="*/ 9144000 w 9144000"/>
              <a:gd name="connsiteY1" fmla="*/ 0 h 360000"/>
              <a:gd name="connsiteX2" fmla="*/ 9144000 w 9144000"/>
              <a:gd name="connsiteY2" fmla="*/ 360000 h 360000"/>
              <a:gd name="connsiteX3" fmla="*/ 0 w 9144000"/>
              <a:gd name="connsiteY3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360000">
                <a:moveTo>
                  <a:pt x="0" y="0"/>
                </a:moveTo>
                <a:lnTo>
                  <a:pt x="9144000" y="0"/>
                </a:lnTo>
                <a:lnTo>
                  <a:pt x="9144000" y="360000"/>
                </a:lnTo>
                <a:lnTo>
                  <a:pt x="0" y="360000"/>
                </a:lnTo>
                <a:close/>
              </a:path>
            </a:pathLst>
          </a:cu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0" y="69078"/>
            <a:ext cx="244800" cy="2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47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4">
          <p15:clr>
            <a:srgbClr val="FBAE40"/>
          </p15:clr>
        </p15:guide>
        <p15:guide id="3" pos="324">
          <p15:clr>
            <a:srgbClr val="FBAE40"/>
          </p15:clr>
        </p15:guide>
        <p15:guide id="6" orient="horz" pos="852">
          <p15:clr>
            <a:srgbClr val="FBAE40"/>
          </p15:clr>
        </p15:guide>
        <p15:guide id="10" orient="horz" pos="3072">
          <p15:clr>
            <a:srgbClr val="FBAE40"/>
          </p15:clr>
        </p15:guide>
        <p15:guide id="11" pos="5465">
          <p15:clr>
            <a:srgbClr val="FBAE40"/>
          </p15:clr>
        </p15:guide>
        <p15:guide id="12" orient="horz" pos="2981">
          <p15:clr>
            <a:srgbClr val="FBAE40"/>
          </p15:clr>
        </p15:guide>
        <p15:guide id="13" orient="horz" pos="557">
          <p15:clr>
            <a:srgbClr val="FBAE40"/>
          </p15:clr>
        </p15:guide>
        <p15:guide id="14" pos="5602">
          <p15:clr>
            <a:srgbClr val="FBAE40"/>
          </p15:clr>
        </p15:guide>
        <p15:guide id="15" pos="568">
          <p15:clr>
            <a:srgbClr val="FBAE40"/>
          </p15:clr>
        </p15:guide>
        <p15:guide id="16" orient="horz" pos="931">
          <p15:clr>
            <a:srgbClr val="FBAE40"/>
          </p15:clr>
        </p15:guide>
        <p15:guide id="19" pos="11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9"/>
          <p:cNvSpPr>
            <a:spLocks noChangeArrowheads="1"/>
          </p:cNvSpPr>
          <p:nvPr userDrawn="1"/>
        </p:nvSpPr>
        <p:spPr bwMode="auto">
          <a:xfrm>
            <a:off x="25257" y="253583"/>
            <a:ext cx="7790285" cy="390234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Rectangle 19"/>
          <p:cNvSpPr>
            <a:spLocks noChangeArrowheads="1"/>
          </p:cNvSpPr>
          <p:nvPr userDrawn="1"/>
        </p:nvSpPr>
        <p:spPr bwMode="auto">
          <a:xfrm>
            <a:off x="25257" y="254979"/>
            <a:ext cx="1210475" cy="397295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1" name="그룹 30"/>
          <p:cNvGrpSpPr/>
          <p:nvPr userDrawn="1"/>
        </p:nvGrpSpPr>
        <p:grpSpPr>
          <a:xfrm>
            <a:off x="7815540" y="252860"/>
            <a:ext cx="1305942" cy="3975075"/>
            <a:chOff x="8624049" y="290621"/>
            <a:chExt cx="1200989" cy="5138629"/>
          </a:xfrm>
        </p:grpSpPr>
        <p:sp>
          <p:nvSpPr>
            <p:cNvPr id="88" name="Rectangle 20"/>
            <p:cNvSpPr>
              <a:spLocks noChangeArrowheads="1"/>
            </p:cNvSpPr>
            <p:nvPr userDrawn="1"/>
          </p:nvSpPr>
          <p:spPr bwMode="auto">
            <a:xfrm>
              <a:off x="8624052" y="342900"/>
              <a:ext cx="1200986" cy="5086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defRPr/>
              </a:pPr>
              <a:endParaRPr kumimoji="0"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Rectangle 20"/>
            <p:cNvSpPr>
              <a:spLocks noChangeArrowheads="1"/>
            </p:cNvSpPr>
            <p:nvPr userDrawn="1"/>
          </p:nvSpPr>
          <p:spPr bwMode="auto">
            <a:xfrm>
              <a:off x="8624049" y="290621"/>
              <a:ext cx="1200988" cy="214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kumimoji="0"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</a:t>
              </a:r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면설명</a:t>
              </a:r>
              <a:endParaRPr kumimoji="0"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3" name="Rectangle 19"/>
          <p:cNvSpPr>
            <a:spLocks noChangeArrowheads="1"/>
          </p:cNvSpPr>
          <p:nvPr userDrawn="1"/>
        </p:nvSpPr>
        <p:spPr bwMode="auto">
          <a:xfrm>
            <a:off x="219938" y="4155926"/>
            <a:ext cx="8901538" cy="95709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-7620" y="1265727"/>
            <a:ext cx="1263422" cy="778779"/>
            <a:chOff x="-7620" y="1286072"/>
            <a:chExt cx="1263422" cy="778779"/>
          </a:xfrm>
        </p:grpSpPr>
        <p:sp>
          <p:nvSpPr>
            <p:cNvPr id="38" name="TextBox 37"/>
            <p:cNvSpPr txBox="1">
              <a:spLocks noChangeArrowheads="1"/>
            </p:cNvSpPr>
            <p:nvPr userDrawn="1"/>
          </p:nvSpPr>
          <p:spPr bwMode="auto">
            <a:xfrm>
              <a:off x="-7620" y="1286072"/>
              <a:ext cx="1048670" cy="230822"/>
            </a:xfrm>
            <a:prstGeom prst="rect">
              <a:avLst/>
            </a:prstGeom>
            <a:noFill/>
            <a:ln>
              <a:noFill/>
            </a:ln>
          </p:spPr>
          <p:txBody>
            <a:bodyPr lIns="91430" tIns="45715" rIns="91430" bIns="45715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ts val="600"/>
                </a:spcBef>
                <a:buFont typeface="맑은 고딕" pitchFamily="50" charset="-127"/>
                <a:buNone/>
                <a:defRPr/>
              </a:pPr>
              <a:r>
                <a:rPr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900" b="1" baseline="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학습하기</a:t>
              </a:r>
              <a:endParaRPr lang="en-US" altLang="ko-KR" sz="900" b="1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57230" y="1541631"/>
              <a:ext cx="119857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88900" indent="-88900" algn="l">
                <a:lnSpc>
                  <a:spcPct val="10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800" b="0" baseline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인터럽트의 개념</a:t>
              </a:r>
              <a:endParaRPr lang="en-US" altLang="ko-KR" sz="800" b="0" baseline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 algn="l">
                <a:lnSpc>
                  <a:spcPct val="10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800" b="0" baseline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외부 인터럽트</a:t>
              </a:r>
            </a:p>
            <a:p>
              <a:pPr marL="88900" indent="-88900" algn="l">
                <a:lnSpc>
                  <a:spcPct val="10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800" b="0" baseline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타이머 인터럽트</a:t>
              </a:r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-7620" y="377602"/>
            <a:ext cx="1242050" cy="776119"/>
            <a:chOff x="-7620" y="377602"/>
            <a:chExt cx="1242050" cy="776119"/>
          </a:xfrm>
        </p:grpSpPr>
        <p:sp>
          <p:nvSpPr>
            <p:cNvPr id="37" name="TextBox 36"/>
            <p:cNvSpPr txBox="1">
              <a:spLocks noChangeArrowheads="1"/>
            </p:cNvSpPr>
            <p:nvPr userDrawn="1"/>
          </p:nvSpPr>
          <p:spPr bwMode="auto">
            <a:xfrm>
              <a:off x="-7620" y="377602"/>
              <a:ext cx="1048670" cy="230822"/>
            </a:xfrm>
            <a:prstGeom prst="rect">
              <a:avLst/>
            </a:prstGeom>
            <a:noFill/>
            <a:ln>
              <a:noFill/>
            </a:ln>
          </p:spPr>
          <p:txBody>
            <a:bodyPr lIns="91430" tIns="45715" rIns="91430" bIns="45715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ts val="600"/>
                </a:spcBef>
                <a:buFont typeface="맑은 고딕" pitchFamily="50" charset="-127"/>
                <a:buNone/>
                <a:defRPr/>
              </a:pPr>
              <a:r>
                <a:rPr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준비하기</a:t>
              </a:r>
              <a:endPara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 userDrawn="1"/>
          </p:nvSpPr>
          <p:spPr bwMode="auto">
            <a:xfrm>
              <a:off x="57230" y="630501"/>
              <a:ext cx="11772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77105" indent="-77105" algn="l">
                <a:lnSpc>
                  <a:spcPct val="10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en-US" altLang="ko-KR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</a:t>
              </a:r>
              <a:r>
                <a:rPr lang="ko-KR" altLang="en-US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77105" indent="-77105" algn="l">
                <a:lnSpc>
                  <a:spcPct val="10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오픈</a:t>
              </a:r>
              <a:r>
                <a:rPr lang="ko-KR" altLang="en-US" sz="800" b="0" baseline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플랫폼</a:t>
              </a:r>
              <a:r>
                <a:rPr lang="ko-KR" altLang="en-US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스토리</a:t>
              </a:r>
              <a:endParaRPr lang="en-US" altLang="ko-KR" sz="800" b="0" baseline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77105" indent="-77105" algn="l">
                <a:lnSpc>
                  <a:spcPct val="10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800" b="0" baseline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학습목표</a:t>
              </a:r>
              <a:endParaRPr lang="en-US" altLang="ko-KR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/>
          <p:cNvGrpSpPr/>
          <p:nvPr userDrawn="1"/>
        </p:nvGrpSpPr>
        <p:grpSpPr>
          <a:xfrm>
            <a:off x="-7620" y="2643392"/>
            <a:ext cx="1242050" cy="594741"/>
            <a:chOff x="-7620" y="2511545"/>
            <a:chExt cx="1242050" cy="594741"/>
          </a:xfrm>
        </p:grpSpPr>
        <p:sp>
          <p:nvSpPr>
            <p:cNvPr id="40" name="TextBox 39"/>
            <p:cNvSpPr txBox="1">
              <a:spLocks noChangeArrowheads="1"/>
            </p:cNvSpPr>
            <p:nvPr userDrawn="1"/>
          </p:nvSpPr>
          <p:spPr bwMode="auto">
            <a:xfrm>
              <a:off x="-7620" y="2511545"/>
              <a:ext cx="1048670" cy="230822"/>
            </a:xfrm>
            <a:prstGeom prst="rect">
              <a:avLst/>
            </a:prstGeom>
            <a:noFill/>
            <a:ln>
              <a:noFill/>
            </a:ln>
          </p:spPr>
          <p:txBody>
            <a:bodyPr lIns="91430" tIns="45715" rIns="91430" bIns="45715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ts val="600"/>
                </a:spcBef>
                <a:buFont typeface="맑은 고딕" pitchFamily="50" charset="-127"/>
                <a:buNone/>
                <a:defRPr/>
              </a:pPr>
              <a:r>
                <a:rPr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적용하기</a:t>
              </a:r>
              <a:endPara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TextBox 43"/>
            <p:cNvSpPr txBox="1">
              <a:spLocks noChangeArrowheads="1"/>
            </p:cNvSpPr>
            <p:nvPr userDrawn="1"/>
          </p:nvSpPr>
          <p:spPr bwMode="auto">
            <a:xfrm>
              <a:off x="57230" y="2783121"/>
              <a:ext cx="1177200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77105" indent="-77105" algn="l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o-KR" altLang="en-US" sz="800" b="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실행하기</a:t>
              </a:r>
              <a:endParaRPr lang="en-US" altLang="ko-KR" sz="8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77105" indent="-77105" algn="l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o-KR" altLang="en-US" sz="800" b="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점검하기</a:t>
              </a:r>
              <a:endParaRPr lang="en-US" altLang="ko-KR" sz="10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/>
          <p:cNvGrpSpPr/>
          <p:nvPr userDrawn="1"/>
        </p:nvGrpSpPr>
        <p:grpSpPr>
          <a:xfrm>
            <a:off x="-7620" y="3337550"/>
            <a:ext cx="1206554" cy="582162"/>
            <a:chOff x="27876" y="3337550"/>
            <a:chExt cx="1206554" cy="582162"/>
          </a:xfrm>
        </p:grpSpPr>
        <p:sp>
          <p:nvSpPr>
            <p:cNvPr id="46" name="TextBox 45"/>
            <p:cNvSpPr txBox="1">
              <a:spLocks noChangeArrowheads="1"/>
            </p:cNvSpPr>
            <p:nvPr userDrawn="1"/>
          </p:nvSpPr>
          <p:spPr bwMode="auto">
            <a:xfrm>
              <a:off x="27876" y="3337550"/>
              <a:ext cx="1033746" cy="217176"/>
            </a:xfrm>
            <a:prstGeom prst="rect">
              <a:avLst/>
            </a:prstGeom>
            <a:noFill/>
            <a:ln>
              <a:noFill/>
            </a:ln>
          </p:spPr>
          <p:txBody>
            <a:bodyPr lIns="77916" tIns="38958" rIns="77916" bIns="38958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ts val="600"/>
                </a:spcBef>
                <a:buFont typeface="맑은 고딕" pitchFamily="50" charset="-127"/>
                <a:buNone/>
                <a:defRPr/>
              </a:pPr>
              <a:r>
                <a:rPr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정리하기</a:t>
              </a:r>
              <a:endPara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TextBox 46"/>
            <p:cNvSpPr txBox="1">
              <a:spLocks noChangeArrowheads="1"/>
            </p:cNvSpPr>
            <p:nvPr userDrawn="1"/>
          </p:nvSpPr>
          <p:spPr bwMode="auto">
            <a:xfrm>
              <a:off x="57230" y="3596547"/>
              <a:ext cx="1177200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7916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77105" indent="-77105" algn="l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o-KR" altLang="en-US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요점정리</a:t>
              </a:r>
              <a:endParaRPr lang="en-US" altLang="ko-KR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77105" indent="-77105" algn="l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altLang="ko-KR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Outro</a:t>
              </a:r>
              <a:endPara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1" name="Rectangle 19"/>
          <p:cNvSpPr>
            <a:spLocks noChangeArrowheads="1"/>
          </p:cNvSpPr>
          <p:nvPr userDrawn="1"/>
        </p:nvSpPr>
        <p:spPr bwMode="auto">
          <a:xfrm>
            <a:off x="25259" y="4155874"/>
            <a:ext cx="290650" cy="9577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30" tIns="45715" rIns="72000" bIns="45715" anchor="ctr"/>
          <a:lstStyle/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</a:t>
            </a: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</a:t>
            </a: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션</a:t>
            </a:r>
            <a:endParaRPr kumimoji="0" lang="ko-KR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Rectangle 22"/>
          <p:cNvSpPr>
            <a:spLocks noChangeArrowheads="1"/>
          </p:cNvSpPr>
          <p:nvPr userDrawn="1"/>
        </p:nvSpPr>
        <p:spPr bwMode="auto">
          <a:xfrm>
            <a:off x="25257" y="19025"/>
            <a:ext cx="386422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과정명</a:t>
            </a:r>
            <a:endParaRPr kumimoji="0"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Rectangle 22"/>
          <p:cNvSpPr>
            <a:spLocks noChangeArrowheads="1"/>
          </p:cNvSpPr>
          <p:nvPr userDrawn="1"/>
        </p:nvSpPr>
        <p:spPr bwMode="auto">
          <a:xfrm>
            <a:off x="5557252" y="19025"/>
            <a:ext cx="2256988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l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인터럽트 기능 사용하기</a:t>
            </a:r>
          </a:p>
        </p:txBody>
      </p:sp>
      <p:sp>
        <p:nvSpPr>
          <p:cNvPr id="65" name="Rectangle 22"/>
          <p:cNvSpPr>
            <a:spLocks noChangeArrowheads="1"/>
          </p:cNvSpPr>
          <p:nvPr userDrawn="1"/>
        </p:nvSpPr>
        <p:spPr bwMode="auto">
          <a:xfrm>
            <a:off x="409429" y="19025"/>
            <a:ext cx="2074340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l" latinLnBrk="1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 플랫폼 활용 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Rectangle 22"/>
          <p:cNvSpPr>
            <a:spLocks noChangeArrowheads="1"/>
          </p:cNvSpPr>
          <p:nvPr userDrawn="1"/>
        </p:nvSpPr>
        <p:spPr bwMode="auto">
          <a:xfrm>
            <a:off x="2866286" y="19025"/>
            <a:ext cx="2308448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l" latinLnBrk="1"/>
            <a:r>
              <a: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고급 프로그래밍</a:t>
            </a:r>
          </a:p>
        </p:txBody>
      </p:sp>
      <p:sp>
        <p:nvSpPr>
          <p:cNvPr id="80" name="Rectangle 22"/>
          <p:cNvSpPr>
            <a:spLocks noChangeArrowheads="1"/>
          </p:cNvSpPr>
          <p:nvPr userDrawn="1"/>
        </p:nvSpPr>
        <p:spPr bwMode="auto">
          <a:xfrm>
            <a:off x="2483768" y="19025"/>
            <a:ext cx="382518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모듈명</a:t>
            </a:r>
            <a:endParaRPr kumimoji="0"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Rectangle 22"/>
          <p:cNvSpPr>
            <a:spLocks noChangeArrowheads="1"/>
          </p:cNvSpPr>
          <p:nvPr userDrawn="1"/>
        </p:nvSpPr>
        <p:spPr bwMode="auto">
          <a:xfrm>
            <a:off x="5174734" y="19025"/>
            <a:ext cx="382518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회차명</a:t>
            </a:r>
            <a:endParaRPr kumimoji="0"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20F25DDA-C5A4-42E8-888B-3057DC17861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48218" y="21584"/>
            <a:ext cx="860286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89F0DB0A-1514-47F1-A218-62DFC10EFD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14240" y="21584"/>
            <a:ext cx="433978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화면번호</a:t>
            </a: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6"/>
          <a:stretch/>
        </p:blipFill>
        <p:spPr>
          <a:xfrm>
            <a:off x="1255802" y="3895725"/>
            <a:ext cx="6575247" cy="2592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37" r:id="rId1"/>
    <p:sldLayoutId id="2147485038" r:id="rId2"/>
    <p:sldLayoutId id="2147485039" r:id="rId3"/>
    <p:sldLayoutId id="2147485045" r:id="rId4"/>
    <p:sldLayoutId id="2147485046" r:id="rId5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5pPr>
      <a:lvl6pPr marL="389580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779159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168738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558317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92184" indent="-29218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67" indent="-2434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948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528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107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686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265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844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423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80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59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738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317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897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476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054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634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67AAB2-6D7B-4262-9791-3E023ADDD0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858"/>
            <a:ext cx="9144000" cy="1463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C833DF-4CD3-4582-BA99-D73EFDCCE96F}"/>
              </a:ext>
            </a:extLst>
          </p:cNvPr>
          <p:cNvSpPr txBox="1"/>
          <p:nvPr/>
        </p:nvSpPr>
        <p:spPr>
          <a:xfrm>
            <a:off x="1691679" y="1236213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>
              <a:tabLst>
                <a:tab pos="1341438" algn="l"/>
              </a:tabLst>
            </a:pPr>
            <a:r>
              <a:rPr kumimoji="0"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otype Sorts"/>
              </a:rPr>
              <a:t>인터럽트 기능 사용하기</a:t>
            </a:r>
          </a:p>
        </p:txBody>
      </p:sp>
    </p:spTree>
    <p:extLst>
      <p:ext uri="{BB962C8B-B14F-4D97-AF65-F5344CB8AC3E}">
        <p14:creationId xmlns:p14="http://schemas.microsoft.com/office/powerpoint/2010/main" val="398070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6250"/>
            <a:ext cx="9144000" cy="4667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인터럽트의 개념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인터럽트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2331647" cy="400110"/>
            <a:chOff x="522381" y="962315"/>
            <a:chExt cx="2331647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9906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지원하는 인터럽트</a:t>
              </a:r>
            </a:p>
          </p:txBody>
        </p:sp>
      </p:grpSp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26807" cy="76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여러 인터럽트 중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인터럽트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타이머 인터럽트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지원함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보드 종류에 따라 외부 인터럽트를 지원하는 핀과 개수가 달라짐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253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인터럽트의 개념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인터럽트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2331647" cy="400110"/>
            <a:chOff x="522381" y="962315"/>
            <a:chExt cx="2331647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9906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지원하는 인터럽트</a:t>
              </a:r>
            </a:p>
          </p:txBody>
        </p:sp>
      </p:grpSp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26807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보드 종류에 따른 외부 인터럽트 번호와 핀의 번호</a:t>
            </a:r>
          </a:p>
        </p:txBody>
      </p:sp>
      <p:sp>
        <p:nvSpPr>
          <p:cNvPr id="15" name="TextBox 34"/>
          <p:cNvSpPr txBox="1">
            <a:spLocks noChangeArrowheads="1"/>
          </p:cNvSpPr>
          <p:nvPr/>
        </p:nvSpPr>
        <p:spPr bwMode="auto">
          <a:xfrm>
            <a:off x="748880" y="3093360"/>
            <a:ext cx="7926807" cy="349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587375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 번호와 핀 번호가 다름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89368"/>
              </p:ext>
            </p:extLst>
          </p:nvPr>
        </p:nvGraphicFramePr>
        <p:xfrm>
          <a:off x="901700" y="1851670"/>
          <a:ext cx="7774756" cy="11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084">
                  <a:extLst>
                    <a:ext uri="{9D8B030D-6E8A-4147-A177-3AD203B41FA5}">
                      <a16:colId xmlns:a16="http://schemas.microsoft.com/office/drawing/2014/main" val="293252468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77833806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Board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INT.0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INT.1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INT.2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INT.3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INT.4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INT.5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6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Mega2560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21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19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18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Leonardo, Micro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0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7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2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2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인터럽트의 개념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인터럽트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2331647" cy="400110"/>
            <a:chOff x="522381" y="962315"/>
            <a:chExt cx="2331647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9906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지원하는 인터럽트</a:t>
              </a:r>
            </a:p>
          </p:txBody>
        </p:sp>
      </p:grpSp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26807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보드 종류에 따른 외부 인터럽트 번호와 핀의 번호</a:t>
            </a:r>
          </a:p>
        </p:txBody>
      </p:sp>
      <p:sp>
        <p:nvSpPr>
          <p:cNvPr id="15" name="TextBox 34"/>
          <p:cNvSpPr txBox="1">
            <a:spLocks noChangeArrowheads="1"/>
          </p:cNvSpPr>
          <p:nvPr/>
        </p:nvSpPr>
        <p:spPr bwMode="auto">
          <a:xfrm>
            <a:off x="748880" y="3662252"/>
            <a:ext cx="7926807" cy="349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587375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DUE, ZERO, </a:t>
            </a:r>
            <a:r>
              <a:rPr kumimoji="0" lang="en-US" altLang="ko-KR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Mkr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FAMILY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보드 등은 인터럽트 번호와 핀 번호가 동일하게 사용됨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10017"/>
              </p:ext>
            </p:extLst>
          </p:nvPr>
        </p:nvGraphicFramePr>
        <p:xfrm>
          <a:off x="901700" y="1851670"/>
          <a:ext cx="7774756" cy="77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084">
                  <a:extLst>
                    <a:ext uri="{9D8B030D-6E8A-4147-A177-3AD203B41FA5}">
                      <a16:colId xmlns:a16="http://schemas.microsoft.com/office/drawing/2014/main" val="293252468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77833806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Board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INT.0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INT.1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INT.2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INT.3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INT.4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INT.5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6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Uno, Ethernet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2712049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 bwMode="auto">
          <a:xfrm>
            <a:off x="3671228" y="1848812"/>
            <a:ext cx="972780" cy="773017"/>
          </a:xfrm>
          <a:prstGeom prst="rect">
            <a:avLst/>
          </a:prstGeom>
          <a:noFill/>
          <a:ln w="38100" cap="rnd">
            <a:solidFill>
              <a:srgbClr val="D66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44810" y="2121971"/>
            <a:ext cx="1948740" cy="1358097"/>
            <a:chOff x="3791382" y="2121971"/>
            <a:chExt cx="1948740" cy="1358097"/>
          </a:xfrm>
        </p:grpSpPr>
        <p:grpSp>
          <p:nvGrpSpPr>
            <p:cNvPr id="5" name="그룹 4"/>
            <p:cNvGrpSpPr/>
            <p:nvPr/>
          </p:nvGrpSpPr>
          <p:grpSpPr>
            <a:xfrm>
              <a:off x="3791383" y="3114065"/>
              <a:ext cx="1948739" cy="365846"/>
              <a:chOff x="3791383" y="3114065"/>
              <a:chExt cx="1948739" cy="365846"/>
            </a:xfrm>
          </p:grpSpPr>
          <p:cxnSp>
            <p:nvCxnSpPr>
              <p:cNvPr id="20" name="직선 연결선 19"/>
              <p:cNvCxnSpPr/>
              <p:nvPr/>
            </p:nvCxnSpPr>
            <p:spPr>
              <a:xfrm>
                <a:off x="3791383" y="3479911"/>
                <a:ext cx="1948739" cy="0"/>
              </a:xfrm>
              <a:prstGeom prst="line">
                <a:avLst/>
              </a:prstGeom>
              <a:noFill/>
              <a:ln w="38100" cap="rnd">
                <a:solidFill>
                  <a:srgbClr val="D661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직사각형 20"/>
              <p:cNvSpPr/>
              <p:nvPr/>
            </p:nvSpPr>
            <p:spPr>
              <a:xfrm>
                <a:off x="3791383" y="3114065"/>
                <a:ext cx="1948739" cy="338554"/>
              </a:xfrm>
              <a:prstGeom prst="rect">
                <a:avLst/>
              </a:prstGeom>
              <a:noFill/>
              <a:effectLst>
                <a:softEdge rad="31750"/>
              </a:effectLst>
            </p:spPr>
            <p:txBody>
              <a:bodyPr wrap="none" anchor="b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ko-KR" altLang="en-US" sz="16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rgbClr val="D6612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디지털 </a:t>
                </a:r>
                <a:r>
                  <a:rPr kumimoji="0" lang="en-US" altLang="ko-KR" sz="16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rgbClr val="D6612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r>
                  <a:rPr kumimoji="0" lang="ko-KR" altLang="en-US" sz="16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rgbClr val="D6612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번 핀으로 사용</a:t>
                </a:r>
              </a:p>
            </p:txBody>
          </p:sp>
        </p:grpSp>
        <p:cxnSp>
          <p:nvCxnSpPr>
            <p:cNvPr id="22" name="직선 연결선 21"/>
            <p:cNvCxnSpPr/>
            <p:nvPr/>
          </p:nvCxnSpPr>
          <p:spPr>
            <a:xfrm>
              <a:off x="3791382" y="2121971"/>
              <a:ext cx="0" cy="1358097"/>
            </a:xfrm>
            <a:prstGeom prst="line">
              <a:avLst/>
            </a:prstGeom>
            <a:noFill/>
            <a:ln w="38100" cap="rnd">
              <a:solidFill>
                <a:srgbClr val="D661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4" name="직사각형 23"/>
          <p:cNvSpPr/>
          <p:nvPr/>
        </p:nvSpPr>
        <p:spPr bwMode="auto">
          <a:xfrm>
            <a:off x="2627784" y="1851669"/>
            <a:ext cx="1008112" cy="770161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87157" y="2102762"/>
            <a:ext cx="1948739" cy="1045052"/>
            <a:chOff x="1535840" y="2102762"/>
            <a:chExt cx="1948739" cy="1045052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1535840" y="3147814"/>
              <a:ext cx="1948739" cy="0"/>
            </a:xfrm>
            <a:prstGeom prst="line">
              <a:avLst/>
            </a:prstGeom>
            <a:noFill/>
            <a:ln w="38100" cap="rnd">
              <a:solidFill>
                <a:srgbClr val="ED7D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535840" y="2801020"/>
              <a:ext cx="1948739" cy="338554"/>
            </a:xfrm>
            <a:prstGeom prst="rect">
              <a:avLst/>
            </a:prstGeom>
            <a:noFill/>
            <a:effectLst>
              <a:softEdge rad="31750"/>
            </a:effectLst>
          </p:spPr>
          <p:txBody>
            <a:bodyPr wrap="none" anchor="b">
              <a:spAutoFit/>
            </a:bodyPr>
            <a:lstStyle/>
            <a:p>
              <a:pPr algn="r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ED7D1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디지털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ED7D1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ED7D1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번 핀으로 사용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3484579" y="2102762"/>
              <a:ext cx="0" cy="1045052"/>
            </a:xfrm>
            <a:prstGeom prst="line">
              <a:avLst/>
            </a:prstGeom>
            <a:noFill/>
            <a:ln w="38100" cap="rnd">
              <a:solidFill>
                <a:srgbClr val="ED7D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094447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"/>
            <a:ext cx="9144000" cy="46672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 flipH="1">
            <a:off x="4305299" y="1914526"/>
            <a:ext cx="788965" cy="322897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sym typeface="Wingdings 3" pitchFamily="18" charset="2"/>
            </a:endParaRPr>
          </a:p>
        </p:txBody>
      </p:sp>
      <p:sp>
        <p:nvSpPr>
          <p:cNvPr id="16" name="직사각형 15"/>
          <p:cNvSpPr/>
          <p:nvPr/>
        </p:nvSpPr>
        <p:spPr bwMode="auto">
          <a:xfrm rot="5400000" flipH="1">
            <a:off x="6406007" y="-186182"/>
            <a:ext cx="637284" cy="48387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sym typeface="Wingdings 3" pitchFamily="18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인터럽트의 개념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인터럽트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2112100" cy="400110"/>
            <a:chOff x="522381" y="962315"/>
            <a:chExt cx="2112100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7711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</a:t>
              </a:r>
            </a:p>
          </p:txBody>
        </p:sp>
      </p:grpSp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26807" cy="113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인터럽트는 일반적으로 외부 인터럽트를 말함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타이머 인터럽트를 사용하기 위해서는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라이브러리를 설치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후 사용가능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7375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TimerOne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이라는 라이브러리를 추가한 후에 사용 가능</a:t>
            </a:r>
          </a:p>
        </p:txBody>
      </p:sp>
    </p:spTree>
    <p:extLst>
      <p:ext uri="{BB962C8B-B14F-4D97-AF65-F5344CB8AC3E}">
        <p14:creationId xmlns:p14="http://schemas.microsoft.com/office/powerpoint/2010/main" val="339511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827858"/>
            <a:ext cx="9144000" cy="3468320"/>
            <a:chOff x="0" y="877466"/>
            <a:chExt cx="9144000" cy="3468320"/>
          </a:xfrm>
        </p:grpSpPr>
        <p:grpSp>
          <p:nvGrpSpPr>
            <p:cNvPr id="12" name="그룹 11"/>
            <p:cNvGrpSpPr/>
            <p:nvPr/>
          </p:nvGrpSpPr>
          <p:grpSpPr>
            <a:xfrm>
              <a:off x="0" y="877466"/>
              <a:ext cx="9144000" cy="1463040"/>
              <a:chOff x="0" y="877466"/>
              <a:chExt cx="9144000" cy="146304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7466"/>
                <a:ext cx="9144000" cy="146304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ED6DF8-7FAB-424C-A0FB-58BACB197EC7}"/>
                  </a:ext>
                </a:extLst>
              </p:cNvPr>
              <p:cNvSpPr txBox="1"/>
              <p:nvPr/>
            </p:nvSpPr>
            <p:spPr>
              <a:xfrm>
                <a:off x="1691679" y="1285821"/>
                <a:ext cx="57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>
                  <a:tabLst>
                    <a:tab pos="1341438" algn="l"/>
                  </a:tabLst>
                </a:pPr>
                <a:r>
                  <a:rPr kumimoji="0" lang="ko-KR" altLang="en-US" sz="3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Monotype Sorts"/>
                  </a:rPr>
                  <a:t>외부 인터럽트</a:t>
                </a: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D211DA-A8C3-456C-A46F-D9FAD2D3B246}"/>
                </a:ext>
              </a:extLst>
            </p:cNvPr>
            <p:cNvSpPr/>
            <p:nvPr/>
          </p:nvSpPr>
          <p:spPr>
            <a:xfrm>
              <a:off x="1979710" y="2591470"/>
              <a:ext cx="5184578" cy="1754316"/>
            </a:xfrm>
            <a:prstGeom prst="rect">
              <a:avLst/>
            </a:prstGeom>
          </p:spPr>
          <p:txBody>
            <a:bodyPr wrap="square" lIns="91430" tIns="45715" rIns="91430" bIns="45715">
              <a:spAutoFit/>
            </a:bodyPr>
            <a:lstStyle/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위한 </a:t>
              </a:r>
              <a:r>
                <a:rPr lang="ko-KR" altLang="en-US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 하드웨어 꾸미기</a:t>
              </a:r>
            </a:p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 테스트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628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위한 </a:t>
              </a: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3581476" cy="400110"/>
            <a:chOff x="522381" y="962315"/>
            <a:chExt cx="3581476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32405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UNO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외부 인터럽트</a:t>
              </a:r>
            </a:p>
          </p:txBody>
        </p:sp>
      </p:grpSp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26807" cy="131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보드는 </a:t>
            </a:r>
            <a:b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외부 인터럽트 핀을 가짐</a:t>
            </a:r>
          </a:p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디지털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2, 3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핀에 스위치 등을 연결하여 </a:t>
            </a:r>
            <a:b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인터럽트 발생 가능</a:t>
            </a:r>
          </a:p>
        </p:txBody>
      </p:sp>
      <p:pic>
        <p:nvPicPr>
          <p:cNvPr id="15" name="Picture 2" descr="ìëì´ë¸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56179" y="1162345"/>
            <a:ext cx="3495771" cy="247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 bwMode="auto">
          <a:xfrm>
            <a:off x="7668343" y="3485206"/>
            <a:ext cx="336635" cy="118800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590099" y="3485206"/>
            <a:ext cx="3078244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/>
        </p:nvSpPr>
        <p:spPr>
          <a:xfrm>
            <a:off x="4469402" y="3146652"/>
            <a:ext cx="599588" cy="33855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INT.1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7668344" y="3622804"/>
            <a:ext cx="336635" cy="116948"/>
          </a:xfrm>
          <a:prstGeom prst="rect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572000" y="3739752"/>
            <a:ext cx="3204035" cy="0"/>
          </a:xfrm>
          <a:prstGeom prst="line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직사각형 31"/>
          <p:cNvSpPr/>
          <p:nvPr/>
        </p:nvSpPr>
        <p:spPr>
          <a:xfrm>
            <a:off x="4469402" y="3739752"/>
            <a:ext cx="599588" cy="33855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7FC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INT.0</a:t>
            </a:r>
            <a:endParaRPr kumimoji="0" lang="en-US" altLang="ko-KR" sz="16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srgbClr val="7FCA5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148064" y="4227934"/>
            <a:ext cx="3312000" cy="396000"/>
            <a:chOff x="4429630" y="5815448"/>
            <a:chExt cx="4144146" cy="396000"/>
          </a:xfrm>
        </p:grpSpPr>
        <p:sp>
          <p:nvSpPr>
            <p:cNvPr id="37" name="직사각형 36"/>
            <p:cNvSpPr/>
            <p:nvPr/>
          </p:nvSpPr>
          <p:spPr>
            <a:xfrm>
              <a:off x="4429630" y="5815448"/>
              <a:ext cx="4144146" cy="396000"/>
            </a:xfrm>
            <a:prstGeom prst="rect">
              <a:avLst/>
            </a:prstGeom>
            <a:solidFill>
              <a:srgbClr val="ED7D1A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lvl="0" algn="ctr" defTabSz="744139" latinLnBrk="0">
                <a:defRPr/>
              </a:pPr>
              <a:r>
                <a:rPr lang="ko-KR" altLang="en-US" b="1" kern="0" spc="-122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lang="en-US" altLang="ko-KR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(Arduino)</a:t>
              </a:r>
              <a:r>
                <a:rPr lang="ko-KR" altLang="en-US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구성요소 </a:t>
              </a:r>
              <a:endParaRPr kumimoji="0" lang="ko-KR" altLang="en-US" b="1" i="0" u="none" strike="noStrike" kern="0" cap="none" spc="-122" normalizeH="0" baseline="0" noProof="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542243" y="5815448"/>
              <a:ext cx="3918921" cy="396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lvl="0" defTabSz="744139">
                <a:defRPr/>
              </a:pPr>
              <a:r>
                <a:rPr lang="ko-KR" altLang="en-US" sz="1600" b="1" kern="0" spc="-122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lang="ko-KR" altLang="en-US" sz="16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UNO </a:t>
              </a:r>
              <a:r>
                <a:rPr lang="ko-KR" altLang="en-US" sz="16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보드의 외부 인터럽트 핀</a:t>
              </a:r>
              <a:endParaRPr kumimoji="0" lang="ko-KR" altLang="en-US" sz="1600" b="1" i="0" u="none" strike="noStrike" kern="0" cap="none" spc="-122" normalizeH="0" baseline="0" noProof="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118076" y="4634904"/>
            <a:ext cx="26528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kumimoji="0" lang="ko-KR" altLang="en-US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en-US" altLang="ko-KR" sz="1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Fritzing</a:t>
            </a: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]</a:t>
            </a:r>
            <a:endParaRPr kumimoji="0" lang="ko-KR" altLang="en-US" sz="14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68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위한 </a:t>
              </a: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3581476" cy="400110"/>
            <a:chOff x="522381" y="962315"/>
            <a:chExt cx="3581476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32405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UNO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외부 인터럽트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26807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인터럽트를 사용하기 위한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함수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845507"/>
              </p:ext>
            </p:extLst>
          </p:nvPr>
        </p:nvGraphicFramePr>
        <p:xfrm>
          <a:off x="1187624" y="1851670"/>
          <a:ext cx="7488832" cy="137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932524684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7783380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함수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6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600" b="1" kern="1200" spc="-110" baseline="0" dirty="0" err="1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attachInterrupt</a:t>
                      </a:r>
                      <a:endParaRPr kumimoji="0" lang="en-US" altLang="ko-KR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406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>
                          <a:tab pos="384175" algn="l"/>
                        </a:tabLst>
                        <a:defRPr/>
                      </a:pP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사용할 인터럽트 번호와 인터럽트를 발생 방식을 설정하는 함수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2712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600" b="1" kern="1200" spc="-110" baseline="0" dirty="0" err="1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detachInterrrupt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사용 설정된 인터럽트를 중지시키는 함수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50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5" descr="C:\Users\Anna Cho\Documents\01_업무\코젯\[한기대] 오픈 플랫폼 part 2\02_이미지\01_배경이미지\9921468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49"/>
            <a:ext cx="9144000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위한 </a:t>
              </a: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430905" cy="400110"/>
            <a:chOff x="522381" y="962315"/>
            <a:chExt cx="2430905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0899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생성 함수 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 flipH="1">
            <a:off x="0" y="1581771"/>
            <a:ext cx="6695728" cy="1655021"/>
            <a:chOff x="203846" y="1618590"/>
            <a:chExt cx="6695728" cy="1655021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901702" y="2141128"/>
              <a:ext cx="5997872" cy="540000"/>
            </a:xfrm>
            <a:prstGeom prst="rect">
              <a:avLst/>
            </a:prstGeom>
            <a:solidFill>
              <a:srgbClr val="D6612F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시작하는 함수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829059" y="1618590"/>
              <a:ext cx="601805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r"/>
              <a:r>
                <a:rPr kumimoji="0" lang="en-US" altLang="ko-KR" sz="32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D661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attachInterrupt</a:t>
              </a:r>
              <a:r>
                <a:rPr kumimoji="0" lang="en-US" altLang="ko-KR" sz="32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D661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kumimoji="0" lang="ko-KR" altLang="en-US" sz="32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D661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203846" y="2733611"/>
              <a:ext cx="6695728" cy="540000"/>
            </a:xfrm>
            <a:prstGeom prst="rect">
              <a:avLst/>
            </a:prstGeom>
            <a:solidFill>
              <a:srgbClr val="ED7D1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사용할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번호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인터럽트 발생시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사용할 함수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발생 방식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2345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위한 </a:t>
              </a: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430905" cy="400110"/>
            <a:chOff x="522381" y="962315"/>
            <a:chExt cx="2430905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0899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생성 함수 </a:t>
              </a:r>
            </a:p>
          </p:txBody>
        </p:sp>
      </p:grpSp>
      <p:sp>
        <p:nvSpPr>
          <p:cNvPr id="13" name="직사각형 12"/>
          <p:cNvSpPr/>
          <p:nvPr/>
        </p:nvSpPr>
        <p:spPr bwMode="auto">
          <a:xfrm flipH="1">
            <a:off x="901698" y="1475614"/>
            <a:ext cx="8242301" cy="540000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attachInterrupt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interrupt,ISR,mode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);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164975" y="2056264"/>
            <a:ext cx="7510711" cy="338554"/>
            <a:chOff x="5270739" y="3869255"/>
            <a:chExt cx="7510711" cy="338554"/>
          </a:xfrm>
        </p:grpSpPr>
        <p:sp>
          <p:nvSpPr>
            <p:cNvPr id="15" name="직사각형 14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flipH="1">
              <a:off x="5303497" y="3869255"/>
              <a:ext cx="7477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interrupt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번호 지정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UNO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보드의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D2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인터럽트를 사용하려면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0, D3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에는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지정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64975" y="2378362"/>
            <a:ext cx="7406284" cy="338554"/>
            <a:chOff x="5270739" y="3869255"/>
            <a:chExt cx="7406284" cy="338554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flipH="1">
              <a:off x="5303497" y="3869255"/>
              <a:ext cx="73735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ISR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발생 시 실행할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함수이름 지정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임의의 이름으로 지정 가능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일명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</a:t>
              </a: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핸들러</a:t>
              </a:r>
              <a:endPara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64975" y="2700460"/>
            <a:ext cx="7406284" cy="338554"/>
            <a:chOff x="5270739" y="3869255"/>
            <a:chExt cx="7406284" cy="338554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flipH="1">
              <a:off x="5303496" y="3869255"/>
              <a:ext cx="73735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외부 인터럽트가 언제 발생되어야 하는지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발생 조건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정의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5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개의 상수 중 선택</a:t>
              </a:r>
              <a:endPara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192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위한 </a:t>
              </a: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430905" cy="400110"/>
            <a:chOff x="522381" y="962315"/>
            <a:chExt cx="2430905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0899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생성 함수 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26807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번째 인자인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지정 가능한 </a:t>
            </a: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상수값</a:t>
            </a:r>
            <a:endParaRPr kumimoji="0" lang="ko-KR" altLang="en-US" sz="18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796057"/>
              </p:ext>
            </p:extLst>
          </p:nvPr>
        </p:nvGraphicFramePr>
        <p:xfrm>
          <a:off x="901700" y="2643758"/>
          <a:ext cx="7774756" cy="183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8132">
                  <a:extLst>
                    <a:ext uri="{9D8B030D-6E8A-4147-A177-3AD203B41FA5}">
                      <a16:colId xmlns:a16="http://schemas.microsoft.com/office/drawing/2014/main" val="2932524684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7783380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mode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6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LOW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406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>
                          <a:tab pos="384175" algn="l"/>
                        </a:tabLst>
                        <a:defRPr/>
                      </a:pP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핀의 레벨이 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LOW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이면 계속 인터럽트 발생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2712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CHANGE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핀의 레벨이 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LOW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든지 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HIGH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든지 값이 변할 때 발생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RISING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핀의 레벨이 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LOW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에서 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HIGH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로 변하는 순간 발생 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 flipH="1">
            <a:off x="901698" y="1923678"/>
            <a:ext cx="8242301" cy="540000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attachInterrupt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interrupt,ISR,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67756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827858"/>
            <a:ext cx="9144000" cy="2914322"/>
            <a:chOff x="0" y="877466"/>
            <a:chExt cx="9144000" cy="2914322"/>
          </a:xfrm>
        </p:grpSpPr>
        <p:grpSp>
          <p:nvGrpSpPr>
            <p:cNvPr id="12" name="그룹 11"/>
            <p:cNvGrpSpPr/>
            <p:nvPr/>
          </p:nvGrpSpPr>
          <p:grpSpPr>
            <a:xfrm>
              <a:off x="0" y="877466"/>
              <a:ext cx="9144000" cy="1463040"/>
              <a:chOff x="0" y="877466"/>
              <a:chExt cx="9144000" cy="146304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7466"/>
                <a:ext cx="9144000" cy="146304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ED6DF8-7FAB-424C-A0FB-58BACB197EC7}"/>
                  </a:ext>
                </a:extLst>
              </p:cNvPr>
              <p:cNvSpPr txBox="1"/>
              <p:nvPr/>
            </p:nvSpPr>
            <p:spPr>
              <a:xfrm>
                <a:off x="1691679" y="1285821"/>
                <a:ext cx="57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>
                  <a:tabLst>
                    <a:tab pos="1341438" algn="l"/>
                  </a:tabLst>
                </a:pPr>
                <a:r>
                  <a:rPr kumimoji="0" lang="ko-KR" altLang="en-US" sz="3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Monotype Sorts"/>
                  </a:rPr>
                  <a:t>인터럽트의 개념</a:t>
                </a: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D211DA-A8C3-456C-A46F-D9FAD2D3B246}"/>
                </a:ext>
              </a:extLst>
            </p:cNvPr>
            <p:cNvSpPr/>
            <p:nvPr/>
          </p:nvSpPr>
          <p:spPr>
            <a:xfrm>
              <a:off x="2987822" y="2591470"/>
              <a:ext cx="3168354" cy="1200318"/>
            </a:xfrm>
            <a:prstGeom prst="rect">
              <a:avLst/>
            </a:prstGeom>
          </p:spPr>
          <p:txBody>
            <a:bodyPr wrap="square" lIns="91430" tIns="45715" rIns="91430" bIns="45715">
              <a:spAutoFit/>
            </a:bodyPr>
            <a:lstStyle/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인터럽트란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인터럽트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9202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위한 </a:t>
              </a: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430905" cy="400110"/>
            <a:chOff x="522381" y="962315"/>
            <a:chExt cx="2430905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0899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생성 함수 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26807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번째 인자인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지정 가능한 </a:t>
            </a: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상수값</a:t>
            </a:r>
            <a:endParaRPr kumimoji="0" lang="ko-KR" altLang="en-US" sz="18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063896"/>
              </p:ext>
            </p:extLst>
          </p:nvPr>
        </p:nvGraphicFramePr>
        <p:xfrm>
          <a:off x="901700" y="2643758"/>
          <a:ext cx="7774756" cy="137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8132">
                  <a:extLst>
                    <a:ext uri="{9D8B030D-6E8A-4147-A177-3AD203B41FA5}">
                      <a16:colId xmlns:a16="http://schemas.microsoft.com/office/drawing/2014/main" val="2932524684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7783380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mode</a:t>
                      </a:r>
                      <a:endParaRPr kumimoji="0" lang="ko-KR" altLang="en-US" sz="1800" b="0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90000" marB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6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FALLING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91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핀의 레벨이 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HIGH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에서 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LOW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로 변하는 순간 발생 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HIGH</a:t>
                      </a:r>
                      <a:endParaRPr kumimoji="0" lang="ko-KR" altLang="en-US" sz="1600" b="1" kern="1200" spc="-110" baseline="0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핀의 레벨이 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HIGH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이면 계속 인터럽트 발생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 flipH="1">
            <a:off x="901698" y="1923678"/>
            <a:ext cx="8242301" cy="540000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attachInterrupt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interrupt,ISR,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80552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위한 </a:t>
              </a: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1453458" cy="400110"/>
            <a:chOff x="522381" y="962315"/>
            <a:chExt cx="1453458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11124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예제 코드</a:t>
              </a: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1475616"/>
            <a:ext cx="2409825" cy="340518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06966" y="1585378"/>
            <a:ext cx="2960122" cy="830997"/>
            <a:chOff x="1378780" y="2206864"/>
            <a:chExt cx="2960122" cy="830997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1378780" y="3037861"/>
              <a:ext cx="2960122" cy="0"/>
            </a:xfrm>
            <a:prstGeom prst="line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378780" y="2206864"/>
              <a:ext cx="2868890" cy="830997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l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인터럽트를 사용할 핀을 </a:t>
              </a:r>
              <a:b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D2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번 핀으로 하고 </a:t>
              </a:r>
              <a:b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D13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번 핀에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LED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연결</a:t>
              </a:r>
            </a:p>
          </p:txBody>
        </p:sp>
      </p:grpSp>
      <p:sp>
        <p:nvSpPr>
          <p:cNvPr id="19" name="직사각형 18"/>
          <p:cNvSpPr/>
          <p:nvPr/>
        </p:nvSpPr>
        <p:spPr bwMode="auto">
          <a:xfrm>
            <a:off x="3367089" y="1465342"/>
            <a:ext cx="2141016" cy="411787"/>
          </a:xfrm>
          <a:prstGeom prst="rect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3367088" y="1877130"/>
            <a:ext cx="0" cy="539245"/>
          </a:xfrm>
          <a:prstGeom prst="line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703569" y="3795886"/>
            <a:ext cx="3000502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직사각형 26"/>
          <p:cNvSpPr/>
          <p:nvPr/>
        </p:nvSpPr>
        <p:spPr>
          <a:xfrm>
            <a:off x="5703569" y="2633484"/>
            <a:ext cx="3000503" cy="1154162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wrap="square" anchor="b">
            <a:spAutoFit/>
          </a:bodyPr>
          <a:lstStyle/>
          <a:p>
            <a:pPr algn="r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D13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핀을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제어를 위해 출력으로 지정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r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D2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핀을 인터럽트 핀으로 쓰기 위해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지정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8704072" y="2471182"/>
            <a:ext cx="0" cy="1324704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직사각형 28"/>
          <p:cNvSpPr/>
          <p:nvPr/>
        </p:nvSpPr>
        <p:spPr bwMode="auto">
          <a:xfrm>
            <a:off x="3367088" y="2471182"/>
            <a:ext cx="2141017" cy="411787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508105" y="2471182"/>
            <a:ext cx="3195966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04002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위한 </a:t>
              </a: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1453458" cy="400110"/>
            <a:chOff x="522381" y="962315"/>
            <a:chExt cx="1453458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11124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예제 코드</a:t>
              </a: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1475616"/>
            <a:ext cx="2409825" cy="340518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06966" y="2724522"/>
            <a:ext cx="5317162" cy="338554"/>
            <a:chOff x="1378780" y="2699307"/>
            <a:chExt cx="5317162" cy="338554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1378780" y="3037861"/>
              <a:ext cx="5317162" cy="0"/>
            </a:xfrm>
            <a:prstGeom prst="line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378780" y="2699307"/>
              <a:ext cx="2868890" cy="338554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l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attachInterrupt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함수의 인자</a:t>
              </a: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11510" y="3098666"/>
            <a:ext cx="2864346" cy="1323439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wrap="square" anchor="t">
            <a:spAutoFit/>
          </a:bodyPr>
          <a:lstStyle/>
          <a:p>
            <a:pPr marL="222250" indent="-222250" algn="l" defTabSz="1219406">
              <a:spcAft>
                <a:spcPts val="600"/>
              </a:spcAft>
              <a:buClr>
                <a:srgbClr val="7FCA5A"/>
              </a:buClr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0: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인터럽트 번호</a:t>
            </a:r>
          </a:p>
          <a:p>
            <a:pPr marL="222250" indent="-222250" algn="l" defTabSz="1219406">
              <a:spcAft>
                <a:spcPts val="600"/>
              </a:spcAft>
              <a:buClr>
                <a:srgbClr val="7FCA5A"/>
              </a:buClr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Blink: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인터럽트 </a:t>
            </a:r>
            <a:r>
              <a:rPr kumimoji="0" lang="ko-KR" altLang="en-US" sz="1400" b="1" spc="-11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핸들러</a:t>
            </a:r>
            <a:b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 발생시 실행할 함수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22250" indent="-222250" algn="l" defTabSz="1219406">
              <a:spcAft>
                <a:spcPts val="600"/>
              </a:spcAft>
              <a:buClr>
                <a:srgbClr val="7FCA5A"/>
              </a:buClr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CHANGE: 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핀의 레벨이 변하면 인터럽트 발생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3563888" y="3866078"/>
            <a:ext cx="5140183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직사각형 32"/>
          <p:cNvSpPr/>
          <p:nvPr/>
        </p:nvSpPr>
        <p:spPr>
          <a:xfrm>
            <a:off x="5945048" y="3519284"/>
            <a:ext cx="2759024" cy="338554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wrap="none" anchor="b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값에 따라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 / Off</a:t>
            </a:r>
            <a:endParaRPr kumimoji="0" lang="ko-KR" altLang="en-US" sz="16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srgbClr val="ED7D1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126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위한 </a:t>
              </a: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1453458" cy="400110"/>
            <a:chOff x="522381" y="962315"/>
            <a:chExt cx="1453458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11124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예제 코드</a:t>
              </a: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1475616"/>
            <a:ext cx="2409825" cy="340518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06966" y="4083918"/>
            <a:ext cx="4165034" cy="584775"/>
            <a:chOff x="1378780" y="2453086"/>
            <a:chExt cx="4165034" cy="584775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1378780" y="3037861"/>
              <a:ext cx="4165034" cy="0"/>
            </a:xfrm>
            <a:prstGeom prst="line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378780" y="2453086"/>
              <a:ext cx="2868890" cy="584775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l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state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값이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이면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이면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으로 계속 </a:t>
              </a: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토글</a:t>
              </a:r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7FC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5776912" y="4083917"/>
            <a:ext cx="2927159" cy="584775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wrap="square" anchor="b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인터럽트를 사용하면 계속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D2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레벨을 검사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폴링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필요 없음</a:t>
            </a:r>
          </a:p>
        </p:txBody>
      </p:sp>
    </p:spTree>
    <p:extLst>
      <p:ext uri="{BB962C8B-B14F-4D97-AF65-F5344CB8AC3E}">
        <p14:creationId xmlns:p14="http://schemas.microsoft.com/office/powerpoint/2010/main" val="1331262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"/>
            <a:ext cx="9144000" cy="46672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 bwMode="auto">
          <a:xfrm flipH="1">
            <a:off x="4333875" y="1914526"/>
            <a:ext cx="788965" cy="322897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sym typeface="Wingdings 3" pitchFamily="18" charset="2"/>
            </a:endParaRPr>
          </a:p>
        </p:txBody>
      </p:sp>
      <p:sp>
        <p:nvSpPr>
          <p:cNvPr id="27" name="직사각형 26"/>
          <p:cNvSpPr/>
          <p:nvPr/>
        </p:nvSpPr>
        <p:spPr bwMode="auto">
          <a:xfrm rot="5400000" flipH="1">
            <a:off x="6420295" y="-171894"/>
            <a:ext cx="637284" cy="481012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sym typeface="Wingdings 3" pitchFamily="18" charset="2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인터럽트를 위한 </a:t>
              </a: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430905" cy="400110"/>
            <a:chOff x="522381" y="962315"/>
            <a:chExt cx="2430905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0899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중지 함수 </a:t>
              </a:r>
            </a:p>
          </p:txBody>
        </p:sp>
      </p:grpSp>
      <p:sp>
        <p:nvSpPr>
          <p:cNvPr id="13" name="직사각형 12"/>
          <p:cNvSpPr/>
          <p:nvPr/>
        </p:nvSpPr>
        <p:spPr bwMode="auto">
          <a:xfrm flipH="1">
            <a:off x="901698" y="2288895"/>
            <a:ext cx="8242301" cy="540000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detachInterrupt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(interrupt);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164975" y="2869545"/>
            <a:ext cx="7510711" cy="338554"/>
            <a:chOff x="5270739" y="3869255"/>
            <a:chExt cx="7510711" cy="338554"/>
          </a:xfrm>
        </p:grpSpPr>
        <p:sp>
          <p:nvSpPr>
            <p:cNvPr id="15" name="직사각형 14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flipH="1">
              <a:off x="5303497" y="3869255"/>
              <a:ext cx="7477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interrupt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중지할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번호 지정</a:t>
              </a:r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26807" cy="76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detachInterrupt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함수는 외부 인터럽트를 중지하는 함수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중지할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 번호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지정하면 활성화되었던 인터럽트가 중지됨</a:t>
            </a:r>
          </a:p>
        </p:txBody>
      </p:sp>
    </p:spTree>
    <p:extLst>
      <p:ext uri="{BB962C8B-B14F-4D97-AF65-F5344CB8AC3E}">
        <p14:creationId xmlns:p14="http://schemas.microsoft.com/office/powerpoint/2010/main" val="234653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 하드웨어 꾸미기</a:t>
              </a: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343" y="1404992"/>
            <a:ext cx="3526767" cy="2730725"/>
          </a:xfrm>
          <a:prstGeom prst="rect">
            <a:avLst/>
          </a:prstGeom>
        </p:spPr>
      </p:pic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748881" y="1418475"/>
            <a:ext cx="4183159" cy="76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D2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핀에 버튼을 연결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D13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핀에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57040"/>
              </p:ext>
            </p:extLst>
          </p:nvPr>
        </p:nvGraphicFramePr>
        <p:xfrm>
          <a:off x="1032559" y="2283718"/>
          <a:ext cx="3430868" cy="2159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8620">
                  <a:extLst>
                    <a:ext uri="{9D8B030D-6E8A-4147-A177-3AD203B41FA5}">
                      <a16:colId xmlns:a16="http://schemas.microsoft.com/office/drawing/2014/main" val="293252468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778338065"/>
                    </a:ext>
                  </a:extLst>
                </a:gridCol>
              </a:tblGrid>
              <a:tr h="4318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800" b="0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800" b="0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회로 연결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63116"/>
                  </a:ext>
                </a:extLst>
              </a:tr>
              <a:tr h="4318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전원</a:t>
                      </a:r>
                    </a:p>
                  </a:txBody>
                  <a:tcPr marL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5V</a:t>
                      </a:r>
                      <a:r>
                        <a:rPr kumimoji="0" lang="ko-KR" altLang="en-US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에 연결</a:t>
                      </a:r>
                    </a:p>
                  </a:txBody>
                  <a:tcPr marL="54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2712049"/>
                  </a:ext>
                </a:extLst>
              </a:tr>
              <a:tr h="431846">
                <a:tc>
                  <a:txBody>
                    <a:bodyPr/>
                    <a:lstStyle/>
                    <a:p>
                      <a:pPr marL="0" marR="0" indent="0" algn="ctr" defTabSz="77915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GND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GND</a:t>
                      </a:r>
                      <a:r>
                        <a:rPr kumimoji="0" lang="ko-KR" altLang="en-US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에 연결</a:t>
                      </a:r>
                    </a:p>
                  </a:txBody>
                  <a:tcPr marL="54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26263"/>
                  </a:ext>
                </a:extLst>
              </a:tr>
              <a:tr h="4318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D2</a:t>
                      </a:r>
                      <a:r>
                        <a:rPr kumimoji="0" lang="ko-KR" altLang="en-US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번 핀</a:t>
                      </a:r>
                    </a:p>
                  </a:txBody>
                  <a:tcPr marL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버튼</a:t>
                      </a:r>
                    </a:p>
                  </a:txBody>
                  <a:tcPr marL="54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863022"/>
                  </a:ext>
                </a:extLst>
              </a:tr>
              <a:tr h="4318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D13</a:t>
                      </a:r>
                      <a:r>
                        <a:rPr kumimoji="0" lang="ko-KR" altLang="en-US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번 핀</a:t>
                      </a:r>
                    </a:p>
                  </a:txBody>
                  <a:tcPr marL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LED </a:t>
                      </a:r>
                      <a:r>
                        <a:rPr kumimoji="0" lang="ko-KR" altLang="en-US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연결</a:t>
                      </a:r>
                    </a:p>
                  </a:txBody>
                  <a:tcPr marL="54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2375196" y="2794735"/>
            <a:ext cx="267543" cy="267543"/>
          </a:xfrm>
          <a:prstGeom prst="ellipse">
            <a:avLst/>
          </a:prstGeom>
          <a:solidFill>
            <a:srgbClr val="D21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375196" y="3226506"/>
            <a:ext cx="267543" cy="2675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375196" y="3658278"/>
            <a:ext cx="267543" cy="26754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375195" y="4090390"/>
            <a:ext cx="267543" cy="26754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4860032" y="4155926"/>
            <a:ext cx="3744416" cy="396000"/>
            <a:chOff x="4429630" y="5815448"/>
            <a:chExt cx="4685207" cy="396000"/>
          </a:xfrm>
        </p:grpSpPr>
        <p:sp>
          <p:nvSpPr>
            <p:cNvPr id="33" name="직사각형 32"/>
            <p:cNvSpPr/>
            <p:nvPr/>
          </p:nvSpPr>
          <p:spPr>
            <a:xfrm>
              <a:off x="4429630" y="5815448"/>
              <a:ext cx="4685207" cy="396000"/>
            </a:xfrm>
            <a:prstGeom prst="rect">
              <a:avLst/>
            </a:prstGeom>
            <a:solidFill>
              <a:srgbClr val="ED7D1A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lvl="0" algn="ctr" defTabSz="744139" latinLnBrk="0">
                <a:defRPr/>
              </a:pPr>
              <a:r>
                <a:rPr lang="ko-KR" altLang="en-US" b="1" kern="0" spc="-122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lang="en-US" altLang="ko-KR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(Arduino)</a:t>
              </a:r>
              <a:r>
                <a:rPr lang="ko-KR" altLang="en-US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구성요소 </a:t>
              </a:r>
              <a:endParaRPr kumimoji="0" lang="ko-KR" altLang="en-US" b="1" i="0" u="none" strike="noStrike" kern="0" cap="none" spc="-122" normalizeH="0" baseline="0" noProof="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542503" y="5815448"/>
              <a:ext cx="4459461" cy="396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lvl="0" defTabSz="744139">
                <a:defRPr/>
              </a:pPr>
              <a:r>
                <a:rPr lang="ko-KR" altLang="en-US" sz="16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 테스트를 위한 회로도</a:t>
              </a:r>
              <a:endParaRPr kumimoji="0" lang="ko-KR" altLang="en-US" sz="1600" b="1" i="0" u="none" strike="noStrike" kern="0" cap="none" spc="-122" normalizeH="0" baseline="0" noProof="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118076" y="4634904"/>
            <a:ext cx="26528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kumimoji="0" lang="ko-KR" altLang="en-US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en-US" altLang="ko-KR" sz="1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Fritzing</a:t>
            </a: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]</a:t>
            </a:r>
            <a:endParaRPr kumimoji="0" lang="ko-KR" altLang="en-US" sz="14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40939" y="962315"/>
            <a:ext cx="1165724" cy="400110"/>
            <a:chOff x="540939" y="962315"/>
            <a:chExt cx="1165724" cy="40011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39" y="1009146"/>
              <a:ext cx="291260" cy="29126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863355" y="962315"/>
              <a:ext cx="8433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회로도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240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외부 인터럽트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인터럽트 테스트</a:t>
              </a:r>
            </a:p>
          </p:txBody>
        </p:sp>
      </p:grpSp>
      <p:pic>
        <p:nvPicPr>
          <p:cNvPr id="2" name="5_외부인터럽트테스트">
            <a:hlinkClick r:id="" action="ppaction://media"/>
            <a:extLst>
              <a:ext uri="{FF2B5EF4-FFF2-40B4-BE49-F238E27FC236}">
                <a16:creationId xmlns:a16="http://schemas.microsoft.com/office/drawing/2014/main" id="{BCE1989F-6592-44BC-9759-EC5B44AB8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9592" y="868453"/>
            <a:ext cx="7604718" cy="427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141231"/>
            <a:ext cx="9144000" cy="2914322"/>
            <a:chOff x="0" y="877466"/>
            <a:chExt cx="9144000" cy="2914322"/>
          </a:xfrm>
        </p:grpSpPr>
        <p:grpSp>
          <p:nvGrpSpPr>
            <p:cNvPr id="5" name="그룹 4"/>
            <p:cNvGrpSpPr/>
            <p:nvPr/>
          </p:nvGrpSpPr>
          <p:grpSpPr>
            <a:xfrm>
              <a:off x="0" y="877466"/>
              <a:ext cx="9144000" cy="1463040"/>
              <a:chOff x="0" y="877466"/>
              <a:chExt cx="9144000" cy="146304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7466"/>
                <a:ext cx="9144000" cy="146304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ED6DF8-7FAB-424C-A0FB-58BACB197EC7}"/>
                  </a:ext>
                </a:extLst>
              </p:cNvPr>
              <p:cNvSpPr txBox="1"/>
              <p:nvPr/>
            </p:nvSpPr>
            <p:spPr>
              <a:xfrm>
                <a:off x="827582" y="1285821"/>
                <a:ext cx="74888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>
                  <a:tabLst>
                    <a:tab pos="1341438" algn="l"/>
                  </a:tabLst>
                </a:pPr>
                <a:r>
                  <a:rPr kumimoji="0" lang="ko-KR" altLang="en-US" sz="3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Monotype Sorts"/>
                  </a:rPr>
                  <a:t>타이머 인터럽트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D211DA-A8C3-456C-A46F-D9FAD2D3B246}"/>
                </a:ext>
              </a:extLst>
            </p:cNvPr>
            <p:cNvSpPr/>
            <p:nvPr/>
          </p:nvSpPr>
          <p:spPr>
            <a:xfrm>
              <a:off x="1403646" y="2591470"/>
              <a:ext cx="6336706" cy="1200318"/>
            </a:xfrm>
            <a:prstGeom prst="rect">
              <a:avLst/>
            </a:prstGeom>
          </p:spPr>
          <p:txBody>
            <a:bodyPr wrap="square" lIns="91430" tIns="45715" rIns="91430" bIns="45715">
              <a:spAutoFit/>
            </a:bodyPr>
            <a:lstStyle/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인터럽트를 위한 외부 라이브러리 추가</a:t>
              </a:r>
            </a:p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테스트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50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02958"/>
            <a:ext cx="7524328" cy="384054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 bwMode="auto">
          <a:xfrm flipH="1">
            <a:off x="4305299" y="1914526"/>
            <a:ext cx="788965" cy="322897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sym typeface="Wingdings 3" pitchFamily="18" charset="2"/>
            </a:endParaRPr>
          </a:p>
        </p:txBody>
      </p:sp>
      <p:sp>
        <p:nvSpPr>
          <p:cNvPr id="24" name="직사각형 23"/>
          <p:cNvSpPr/>
          <p:nvPr/>
        </p:nvSpPr>
        <p:spPr bwMode="auto">
          <a:xfrm rot="5400000" flipH="1">
            <a:off x="6406007" y="-186182"/>
            <a:ext cx="637284" cy="48387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sym typeface="Wingdings 3" pitchFamily="18" charset="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타이머 인터럽트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30" name="그룹 29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인터럽트를 위한 외부 라이브러리 추가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22381" y="962315"/>
            <a:ext cx="3259465" cy="400110"/>
            <a:chOff x="522381" y="962315"/>
            <a:chExt cx="3259465" cy="400110"/>
          </a:xfrm>
        </p:grpSpPr>
        <p:grpSp>
          <p:nvGrpSpPr>
            <p:cNvPr id="35" name="그룹 34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863355" y="962315"/>
              <a:ext cx="29184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타이머 인터럽트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26807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시간을 설정하면 이 시간에 따라 주기적으로 인터럽트가 발생함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155252" y="1900818"/>
            <a:ext cx="7520435" cy="584775"/>
            <a:chOff x="1155252" y="2851071"/>
            <a:chExt cx="7520435" cy="584775"/>
          </a:xfrm>
        </p:grpSpPr>
        <p:grpSp>
          <p:nvGrpSpPr>
            <p:cNvPr id="15" name="그룹 14"/>
            <p:cNvGrpSpPr/>
            <p:nvPr/>
          </p:nvGrpSpPr>
          <p:grpSpPr>
            <a:xfrm>
              <a:off x="1155252" y="2859026"/>
              <a:ext cx="281351" cy="338554"/>
              <a:chOff x="1155252" y="2859026"/>
              <a:chExt cx="281351" cy="338554"/>
            </a:xfrm>
          </p:grpSpPr>
          <p:sp>
            <p:nvSpPr>
              <p:cNvPr id="17" name="모서리가 둥근 직사각형 16"/>
              <p:cNvSpPr/>
              <p:nvPr/>
            </p:nvSpPr>
            <p:spPr bwMode="auto">
              <a:xfrm rot="13500000">
                <a:off x="1164696" y="2886000"/>
                <a:ext cx="271908" cy="271906"/>
              </a:xfrm>
              <a:prstGeom prst="roundRect">
                <a:avLst/>
              </a:prstGeom>
              <a:gradFill>
                <a:gsLst>
                  <a:gs pos="75000">
                    <a:schemeClr val="accent6">
                      <a:lumMod val="60000"/>
                      <a:lumOff val="40000"/>
                    </a:schemeClr>
                  </a:gs>
                  <a:gs pos="19000">
                    <a:schemeClr val="accent6">
                      <a:lumMod val="75000"/>
                    </a:schemeClr>
                  </a:gs>
                </a:gsLst>
                <a:lin ang="5400000" scaled="1"/>
              </a:gradFill>
              <a:ln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155252" y="2859026"/>
                <a:ext cx="2399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8"/>
                <a:r>
                  <a:rPr lang="ko-KR" altLang="en-US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</a:t>
                </a: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1463181" y="2851071"/>
              <a:ext cx="721250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219376">
                <a:spcAft>
                  <a:spcPts val="0"/>
                </a:spcAft>
                <a:buSzPct val="130000"/>
                <a:tabLst>
                  <a:tab pos="384166" algn="l"/>
                </a:tabLst>
                <a:defRPr/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초를 타이머 인터럽트 시간으로 설정하면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초마다 인터럽트가 발생하고 원하는 동작을 인터럽트 </a:t>
              </a: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핸들러에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작성하여 수행하면 됨</a:t>
              </a:r>
              <a:endPara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9" name="TextBox 34"/>
          <p:cNvSpPr txBox="1">
            <a:spLocks noChangeArrowheads="1"/>
          </p:cNvSpPr>
          <p:nvPr/>
        </p:nvSpPr>
        <p:spPr bwMode="auto">
          <a:xfrm>
            <a:off x="748880" y="2583180"/>
            <a:ext cx="7926807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타이머 인터럽트는 외부 인터럽트와는 달리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라이브러리를 추가해야 사용 가능</a:t>
            </a:r>
          </a:p>
        </p:txBody>
      </p:sp>
    </p:spTree>
    <p:extLst>
      <p:ext uri="{BB962C8B-B14F-4D97-AF65-F5344CB8AC3E}">
        <p14:creationId xmlns:p14="http://schemas.microsoft.com/office/powerpoint/2010/main" val="3806303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타이머 인터럽트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30" name="그룹 29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인터럽트를 위한 외부 라이브러리 추가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22381" y="962315"/>
            <a:ext cx="4236912" cy="400110"/>
            <a:chOff x="522381" y="962315"/>
            <a:chExt cx="4236912" cy="400110"/>
          </a:xfrm>
        </p:grpSpPr>
        <p:grpSp>
          <p:nvGrpSpPr>
            <p:cNvPr id="35" name="그룹 34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863355" y="962315"/>
              <a:ext cx="38959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라이브러리 추가 과정</a:t>
              </a:r>
            </a:p>
          </p:txBody>
        </p:sp>
      </p:grpSp>
      <p:sp>
        <p:nvSpPr>
          <p:cNvPr id="52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2959025" cy="1026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스케치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</a:t>
            </a: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포함하기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07905" y="1487573"/>
            <a:ext cx="4968552" cy="3320108"/>
            <a:chOff x="3707905" y="1487573"/>
            <a:chExt cx="4968552" cy="3320108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65"/>
            <a:stretch/>
          </p:blipFill>
          <p:spPr bwMode="auto">
            <a:xfrm>
              <a:off x="3707905" y="1487574"/>
              <a:ext cx="4968552" cy="3320107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 bwMode="auto">
            <a:xfrm>
              <a:off x="4562476" y="1487573"/>
              <a:ext cx="576064" cy="248357"/>
            </a:xfrm>
            <a:prstGeom prst="rect">
              <a:avLst/>
            </a:prstGeom>
            <a:solidFill>
              <a:srgbClr val="B8D8F9"/>
            </a:solidFill>
            <a:ln w="12700">
              <a:solidFill>
                <a:srgbClr val="65A6E7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800" tIns="45720" rIns="468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스케치</a:t>
              </a: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5436096" y="1489954"/>
              <a:ext cx="576064" cy="238833"/>
            </a:xfrm>
            <a:prstGeom prst="rect">
              <a:avLst/>
            </a:prstGeom>
            <a:solidFill>
              <a:srgbClr val="F5F6F7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800" tIns="45720" rIns="468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도움말</a:t>
              </a: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5166476" y="1489954"/>
              <a:ext cx="200706" cy="238833"/>
            </a:xfrm>
            <a:prstGeom prst="rect">
              <a:avLst/>
            </a:prstGeom>
            <a:solidFill>
              <a:srgbClr val="F5F6F7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800" tIns="45720" rIns="468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툴</a:t>
              </a: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3707905" y="1489954"/>
              <a:ext cx="432047" cy="238833"/>
            </a:xfrm>
            <a:prstGeom prst="rect">
              <a:avLst/>
            </a:prstGeom>
            <a:solidFill>
              <a:srgbClr val="F5F6F7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800" tIns="45720" rIns="468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파일</a:t>
              </a: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4114398" y="1489954"/>
              <a:ext cx="432047" cy="238833"/>
            </a:xfrm>
            <a:prstGeom prst="rect">
              <a:avLst/>
            </a:prstGeom>
            <a:solidFill>
              <a:srgbClr val="F5F6F7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800" tIns="45720" rIns="468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100" b="1" dirty="0">
                  <a:solidFill>
                    <a:sysClr val="windowText" lastClr="000000"/>
                  </a:solidFill>
                </a:rPr>
                <a:t>편집</a:t>
              </a: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4978797" y="1794227"/>
              <a:ext cx="576064" cy="238833"/>
            </a:xfrm>
            <a:prstGeom prst="rect">
              <a:avLst/>
            </a:prstGeom>
            <a:solidFill>
              <a:srgbClr val="F5F6F7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6800" tIns="45720" rIns="468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ko-KR" altLang="en-US" sz="1100" b="1" dirty="0">
                  <a:solidFill>
                    <a:sysClr val="windowText" lastClr="000000"/>
                  </a:solidFill>
                </a:rPr>
                <a:t>도움말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978796" y="1778552"/>
              <a:ext cx="3121596" cy="1153237"/>
              <a:chOff x="4978796" y="1778553"/>
              <a:chExt cx="3121596" cy="793198"/>
            </a:xfrm>
          </p:grpSpPr>
          <p:sp>
            <p:nvSpPr>
              <p:cNvPr id="38" name="직사각형 37"/>
              <p:cNvSpPr/>
              <p:nvPr/>
            </p:nvSpPr>
            <p:spPr bwMode="auto">
              <a:xfrm>
                <a:off x="4978796" y="1778553"/>
                <a:ext cx="2257500" cy="793198"/>
              </a:xfrm>
              <a:prstGeom prst="rect">
                <a:avLst/>
              </a:prstGeom>
              <a:solidFill>
                <a:srgbClr val="F0F0F0"/>
              </a:solidFill>
              <a:ln w="5715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6800" tIns="45720" rIns="468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ko-KR" altLang="en-US" sz="1200" dirty="0">
                    <a:latin typeface="+mn-ea"/>
                  </a:rPr>
                  <a:t>확인</a:t>
                </a:r>
                <a:r>
                  <a:rPr lang="en-US" altLang="ko-KR" sz="1200" dirty="0">
                    <a:latin typeface="+mn-ea"/>
                  </a:rPr>
                  <a:t>/</a:t>
                </a:r>
                <a:r>
                  <a:rPr lang="ko-KR" altLang="en-US" sz="1200" dirty="0">
                    <a:latin typeface="+mn-ea"/>
                  </a:rPr>
                  <a:t>컴파일</a:t>
                </a:r>
                <a:endParaRPr lang="en-US" altLang="ko-KR" sz="1200" dirty="0">
                  <a:latin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200" dirty="0">
                    <a:latin typeface="+mn-ea"/>
                  </a:rPr>
                  <a:t>업로드</a:t>
                </a:r>
                <a:endParaRPr lang="en-US" altLang="ko-KR" sz="1200" dirty="0">
                  <a:latin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200" dirty="0">
                    <a:latin typeface="+mn-ea"/>
                  </a:rPr>
                  <a:t>프로그래머를 이용해 업로드</a:t>
                </a:r>
                <a:endParaRPr lang="en-US" altLang="ko-KR" sz="1200" dirty="0">
                  <a:latin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200" dirty="0" err="1">
                    <a:latin typeface="+mn-ea"/>
                  </a:rPr>
                  <a:t>컴파일된</a:t>
                </a:r>
                <a:r>
                  <a:rPr lang="ko-KR" altLang="en-US" sz="1200" dirty="0">
                    <a:latin typeface="+mn-ea"/>
                  </a:rPr>
                  <a:t> 바이너리 내보내기</a:t>
                </a:r>
                <a:endParaRPr lang="en-US" altLang="ko-KR" sz="1200" dirty="0">
                  <a:latin typeface="+mn-ea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 bwMode="auto">
              <a:xfrm>
                <a:off x="7012877" y="1778553"/>
                <a:ext cx="1087515" cy="793198"/>
              </a:xfrm>
              <a:prstGeom prst="rect">
                <a:avLst/>
              </a:prstGeom>
              <a:solidFill>
                <a:srgbClr val="F0F0F0"/>
              </a:solidFill>
              <a:ln w="5715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6800" tIns="45720" rIns="468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ko-KR" sz="1200" dirty="0" err="1">
                    <a:latin typeface="+mn-ea"/>
                  </a:rPr>
                  <a:t>Ctrl+R</a:t>
                </a:r>
                <a:endParaRPr lang="en-US" altLang="ko-KR" sz="1200" dirty="0">
                  <a:latin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sz="1200" dirty="0" err="1">
                    <a:latin typeface="+mn-ea"/>
                  </a:rPr>
                  <a:t>Ctrl+U</a:t>
                </a:r>
                <a:endParaRPr lang="en-US" altLang="ko-KR" sz="1200" dirty="0">
                  <a:latin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sz="1200" dirty="0" err="1">
                    <a:latin typeface="+mn-ea"/>
                  </a:rPr>
                  <a:t>Ctrl+Shift+U</a:t>
                </a:r>
                <a:endParaRPr lang="en-US" altLang="ko-KR" sz="1200" dirty="0">
                  <a:latin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sz="1200" dirty="0" err="1">
                    <a:latin typeface="+mn-ea"/>
                  </a:rPr>
                  <a:t>Ctrl+Alt+S</a:t>
                </a:r>
                <a:endParaRPr lang="en-US" altLang="ko-KR" sz="1200" dirty="0">
                  <a:latin typeface="+mn-ea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4978796" y="3003798"/>
              <a:ext cx="3121596" cy="864095"/>
              <a:chOff x="4978796" y="1778554"/>
              <a:chExt cx="3121596" cy="594326"/>
            </a:xfrm>
          </p:grpSpPr>
          <p:sp>
            <p:nvSpPr>
              <p:cNvPr id="55" name="직사각형 54"/>
              <p:cNvSpPr/>
              <p:nvPr/>
            </p:nvSpPr>
            <p:spPr bwMode="auto">
              <a:xfrm>
                <a:off x="4978796" y="1778554"/>
                <a:ext cx="2257500" cy="594326"/>
              </a:xfrm>
              <a:prstGeom prst="rect">
                <a:avLst/>
              </a:prstGeom>
              <a:solidFill>
                <a:srgbClr val="F0F0F0"/>
              </a:solidFill>
              <a:ln w="5715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6800" tIns="45720" rIns="468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ko-KR" altLang="en-US" sz="1200" dirty="0">
                    <a:latin typeface="+mn-ea"/>
                  </a:rPr>
                  <a:t>스케치 폴더 보이기</a:t>
                </a:r>
                <a:endParaRPr lang="en-US" altLang="ko-KR" sz="1200" dirty="0">
                  <a:latin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200" dirty="0">
                    <a:latin typeface="+mn-ea"/>
                  </a:rPr>
                  <a:t>라이브러리 포함하기</a:t>
                </a:r>
                <a:endParaRPr lang="en-US" altLang="ko-KR" sz="1200" dirty="0">
                  <a:latin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200" dirty="0">
                    <a:latin typeface="+mn-ea"/>
                  </a:rPr>
                  <a:t>파일 추가</a:t>
                </a:r>
                <a:r>
                  <a:rPr lang="en-US" altLang="ko-KR" sz="1200" dirty="0">
                    <a:latin typeface="+mn-ea"/>
                  </a:rPr>
                  <a:t>...</a:t>
                </a:r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 bwMode="auto">
              <a:xfrm>
                <a:off x="7012877" y="1778555"/>
                <a:ext cx="1087515" cy="198109"/>
              </a:xfrm>
              <a:prstGeom prst="rect">
                <a:avLst/>
              </a:prstGeom>
              <a:solidFill>
                <a:srgbClr val="F0F0F0"/>
              </a:solidFill>
              <a:ln w="5715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6800" tIns="45720" rIns="468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ko-KR" sz="1200" dirty="0" err="1">
                    <a:latin typeface="+mn-ea"/>
                  </a:rPr>
                  <a:t>Ctrl+K</a:t>
                </a:r>
                <a:endParaRPr lang="ko-KR" altLang="en-US" sz="1200" dirty="0">
                  <a:latin typeface="+mn-ea"/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 bwMode="auto">
            <a:xfrm>
              <a:off x="4590099" y="3289149"/>
              <a:ext cx="3551528" cy="327273"/>
            </a:xfrm>
            <a:prstGeom prst="rect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192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6250"/>
            <a:ext cx="9144000" cy="4667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인터럽트의 개념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2161729" cy="400110"/>
            <a:chOff x="522381" y="962315"/>
            <a:chExt cx="2161729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8207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인터럽트의 개념 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29057" y="1618590"/>
            <a:ext cx="8314943" cy="1062538"/>
            <a:chOff x="829057" y="1618590"/>
            <a:chExt cx="8314943" cy="1062538"/>
          </a:xfrm>
        </p:grpSpPr>
        <p:sp>
          <p:nvSpPr>
            <p:cNvPr id="41" name="직사각형 40"/>
            <p:cNvSpPr/>
            <p:nvPr/>
          </p:nvSpPr>
          <p:spPr bwMode="auto">
            <a:xfrm>
              <a:off x="901700" y="2141128"/>
              <a:ext cx="8242300" cy="540000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CPU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순차적 진행을 하다 어떤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이벤트가 벌어지면 순차적 진행을 멈추고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특정한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FFFF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다른 명령을 수행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하는 것</a:t>
              </a:r>
            </a:p>
          </p:txBody>
        </p:sp>
        <p:sp>
          <p:nvSpPr>
            <p:cNvPr id="42" name="TextBox 41"/>
            <p:cNvSpPr txBox="1"/>
            <p:nvPr/>
          </p:nvSpPr>
          <p:spPr bwMode="auto">
            <a:xfrm>
              <a:off x="829057" y="1618590"/>
              <a:ext cx="650958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kumimoji="0" lang="ko-KR" altLang="en-US" sz="32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인터럽트</a:t>
              </a:r>
              <a:r>
                <a:rPr kumimoji="0" lang="en-US" altLang="ko-KR" sz="32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I Interrupt</a:t>
              </a:r>
              <a:endParaRPr kumimoji="0" lang="ko-KR" altLang="en-US" sz="32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7FCA5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164975" y="2726632"/>
            <a:ext cx="6575377" cy="338554"/>
            <a:chOff x="5270739" y="3869255"/>
            <a:chExt cx="6575377" cy="338554"/>
          </a:xfrm>
        </p:grpSpPr>
        <p:sp>
          <p:nvSpPr>
            <p:cNvPr id="44" name="직사각형 43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 flipH="1">
              <a:off x="5303498" y="3869255"/>
              <a:ext cx="6542618" cy="338554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순차적 진행 중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특정한 조건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맞는 인터럽트라는 이벤트가 발생하면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특정한 코드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465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90" y="1487576"/>
            <a:ext cx="4084726" cy="34537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타이머 인터럽트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30" name="그룹 29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인터럽트를 위한 외부 라이브러리 추가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22381" y="962315"/>
            <a:ext cx="4236912" cy="400110"/>
            <a:chOff x="522381" y="962315"/>
            <a:chExt cx="4236912" cy="400110"/>
          </a:xfrm>
        </p:grpSpPr>
        <p:grpSp>
          <p:nvGrpSpPr>
            <p:cNvPr id="35" name="그룹 34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863355" y="962315"/>
              <a:ext cx="38959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라이브러리 추가 과정</a:t>
              </a:r>
            </a:p>
          </p:txBody>
        </p:sp>
      </p:grpSp>
      <p:sp>
        <p:nvSpPr>
          <p:cNvPr id="24" name="직사각형 23"/>
          <p:cNvSpPr/>
          <p:nvPr/>
        </p:nvSpPr>
        <p:spPr bwMode="auto">
          <a:xfrm>
            <a:off x="4308608" y="1556018"/>
            <a:ext cx="3921305" cy="425182"/>
          </a:xfrm>
          <a:prstGeom prst="rect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7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2959025" cy="1349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스케치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</a:t>
            </a: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포함하기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</a:t>
            </a: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관리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 </a:t>
            </a:r>
          </a:p>
        </p:txBody>
      </p:sp>
    </p:spTree>
    <p:extLst>
      <p:ext uri="{BB962C8B-B14F-4D97-AF65-F5344CB8AC3E}">
        <p14:creationId xmlns:p14="http://schemas.microsoft.com/office/powerpoint/2010/main" val="617302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타이머 인터럽트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30" name="그룹 29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인터럽트를 위한 외부 라이브러리 추가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22381" y="962315"/>
            <a:ext cx="4236912" cy="400110"/>
            <a:chOff x="522381" y="962315"/>
            <a:chExt cx="4236912" cy="400110"/>
          </a:xfrm>
        </p:grpSpPr>
        <p:grpSp>
          <p:nvGrpSpPr>
            <p:cNvPr id="35" name="그룹 34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863355" y="962315"/>
              <a:ext cx="38959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라이브러리 추가 과정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51357" y="1487576"/>
            <a:ext cx="5541818" cy="3117273"/>
            <a:chOff x="1524000" y="1475616"/>
            <a:chExt cx="6096000" cy="34290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475616"/>
              <a:ext cx="6096000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 bwMode="auto">
            <a:xfrm>
              <a:off x="3960477" y="1748530"/>
              <a:ext cx="601210" cy="183139"/>
            </a:xfrm>
            <a:prstGeom prst="rect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6720840" y="3098666"/>
              <a:ext cx="515456" cy="250324"/>
            </a:xfrm>
            <a:prstGeom prst="rect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1916202" y="3795886"/>
              <a:ext cx="2645485" cy="0"/>
            </a:xfrm>
            <a:prstGeom prst="line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2074619" y="3448370"/>
              <a:ext cx="2390205" cy="338554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검색창에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en-US" altLang="ko-KR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timerone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으로 검색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4561686" y="1931670"/>
              <a:ext cx="1" cy="1864216"/>
            </a:xfrm>
            <a:prstGeom prst="line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464825" y="4330426"/>
              <a:ext cx="2771472" cy="0"/>
            </a:xfrm>
            <a:prstGeom prst="line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4650868" y="3982910"/>
              <a:ext cx="2488566" cy="338554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검색된 </a:t>
              </a:r>
              <a:r>
                <a:rPr kumimoji="0" lang="en-US" altLang="ko-KR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TimerOne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설치 실행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7236296" y="3348990"/>
              <a:ext cx="1" cy="981436"/>
            </a:xfrm>
            <a:prstGeom prst="line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2602477" cy="127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매니저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en-US" altLang="ko-KR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timerone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검색된 </a:t>
            </a:r>
            <a:r>
              <a:rPr kumimoji="0" lang="en-US" altLang="ko-KR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TimerOne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b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30971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타이머 인터럽트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30" name="그룹 29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인터럽트를 위한 외부 라이브러리 추가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22381" y="962315"/>
            <a:ext cx="4236912" cy="400110"/>
            <a:chOff x="522381" y="962315"/>
            <a:chExt cx="4236912" cy="400110"/>
          </a:xfrm>
        </p:grpSpPr>
        <p:grpSp>
          <p:nvGrpSpPr>
            <p:cNvPr id="35" name="그룹 34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863355" y="962315"/>
              <a:ext cx="38959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라이브러리 추가 과정</a:t>
              </a: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57" y="1487576"/>
            <a:ext cx="5541818" cy="311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7360920" y="2631311"/>
            <a:ext cx="487594" cy="180469"/>
          </a:xfrm>
          <a:prstGeom prst="rect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067944" y="3795886"/>
            <a:ext cx="3780570" cy="0"/>
          </a:xfrm>
          <a:prstGeom prst="line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/>
          <p:cNvSpPr/>
          <p:nvPr/>
        </p:nvSpPr>
        <p:spPr>
          <a:xfrm>
            <a:off x="4067944" y="3448370"/>
            <a:ext cx="3660809" cy="33855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r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7FC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제대로 설치되면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7FC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INSTALLED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7FC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글귀 출력됨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848513" y="2814450"/>
            <a:ext cx="1" cy="981436"/>
          </a:xfrm>
          <a:prstGeom prst="line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2602477" cy="2088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매니저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en-US" altLang="ko-KR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timerone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검색된 </a:t>
            </a:r>
            <a:r>
              <a:rPr kumimoji="0" lang="en-US" altLang="ko-KR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TimerOne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b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endParaRPr kumimoji="0" lang="en-US" altLang="ko-KR" sz="16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제대로 설치되면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INSTALLED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글귀 출력됨</a:t>
            </a:r>
          </a:p>
        </p:txBody>
      </p:sp>
    </p:spTree>
    <p:extLst>
      <p:ext uri="{BB962C8B-B14F-4D97-AF65-F5344CB8AC3E}">
        <p14:creationId xmlns:p14="http://schemas.microsoft.com/office/powerpoint/2010/main" val="1273267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타이머 인터럽트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30" name="그룹 29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테스트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22381" y="962315"/>
            <a:ext cx="3309094" cy="400110"/>
            <a:chOff x="522381" y="962315"/>
            <a:chExt cx="3309094" cy="400110"/>
          </a:xfrm>
        </p:grpSpPr>
        <p:grpSp>
          <p:nvGrpSpPr>
            <p:cNvPr id="35" name="그룹 34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863355" y="962315"/>
              <a:ext cx="29681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스케치 코드</a:t>
              </a: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86"/>
          <a:stretch/>
        </p:blipFill>
        <p:spPr bwMode="auto">
          <a:xfrm>
            <a:off x="2985135" y="1475618"/>
            <a:ext cx="3173730" cy="309237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406966" y="1554927"/>
            <a:ext cx="2507688" cy="584775"/>
            <a:chOff x="1378780" y="2453086"/>
            <a:chExt cx="2507688" cy="58477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378780" y="3037861"/>
              <a:ext cx="2507688" cy="0"/>
            </a:xfrm>
            <a:prstGeom prst="line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1378780" y="2453086"/>
              <a:ext cx="2507688" cy="584775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l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 라이브러리 사용을 위해 </a:t>
              </a:r>
              <a:r>
                <a:rPr kumimoji="0" lang="en-US" altLang="ko-KR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TimerOne.h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파일을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include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 flipV="1">
            <a:off x="2914654" y="1730514"/>
            <a:ext cx="0" cy="409188"/>
          </a:xfrm>
          <a:prstGeom prst="line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14654" y="1730514"/>
            <a:ext cx="2017386" cy="0"/>
          </a:xfrm>
          <a:prstGeom prst="line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059832" y="2211710"/>
            <a:ext cx="5644239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5436096" y="1618695"/>
            <a:ext cx="3267977" cy="584775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wrap="square" anchor="b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타이머 인터럽트 </a:t>
            </a: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핸들러를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수행할 때마다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씩 증가할 변수인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초기화</a:t>
            </a:r>
          </a:p>
        </p:txBody>
      </p:sp>
    </p:spTree>
    <p:extLst>
      <p:ext uri="{BB962C8B-B14F-4D97-AF65-F5344CB8AC3E}">
        <p14:creationId xmlns:p14="http://schemas.microsoft.com/office/powerpoint/2010/main" val="2283579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타이머 인터럽트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30" name="그룹 29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테스트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22381" y="962315"/>
            <a:ext cx="3309094" cy="400110"/>
            <a:chOff x="522381" y="962315"/>
            <a:chExt cx="3309094" cy="400110"/>
          </a:xfrm>
        </p:grpSpPr>
        <p:grpSp>
          <p:nvGrpSpPr>
            <p:cNvPr id="35" name="그룹 34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863355" y="962315"/>
              <a:ext cx="29681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스케치 코드</a:t>
              </a: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86"/>
          <a:stretch/>
        </p:blipFill>
        <p:spPr bwMode="auto">
          <a:xfrm>
            <a:off x="2985135" y="1475618"/>
            <a:ext cx="3173730" cy="309237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6" name="직선 연결선 35"/>
          <p:cNvCxnSpPr/>
          <p:nvPr/>
        </p:nvCxnSpPr>
        <p:spPr>
          <a:xfrm>
            <a:off x="3203848" y="2987513"/>
            <a:ext cx="5500223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6229350" y="2640719"/>
            <a:ext cx="2474723" cy="338554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wrap="square" anchor="b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시리얼을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9600bps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초기화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06966" y="2151132"/>
            <a:ext cx="4381058" cy="584775"/>
            <a:chOff x="1378780" y="2453086"/>
            <a:chExt cx="4381058" cy="584775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1378780" y="3037861"/>
              <a:ext cx="4381058" cy="0"/>
            </a:xfrm>
            <a:prstGeom prst="line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378780" y="2453086"/>
              <a:ext cx="2507688" cy="584775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l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LED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연결된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13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번을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OUTPUT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8020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타이머 인터럽트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30" name="그룹 29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테스트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22381" y="962315"/>
            <a:ext cx="3309094" cy="400110"/>
            <a:chOff x="522381" y="962315"/>
            <a:chExt cx="3309094" cy="400110"/>
          </a:xfrm>
        </p:grpSpPr>
        <p:grpSp>
          <p:nvGrpSpPr>
            <p:cNvPr id="35" name="그룹 34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863355" y="962315"/>
              <a:ext cx="29681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스케치 코드</a:t>
              </a: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86"/>
          <a:stretch/>
        </p:blipFill>
        <p:spPr bwMode="auto">
          <a:xfrm>
            <a:off x="2985135" y="1475618"/>
            <a:ext cx="3173730" cy="309237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3203848" y="3496424"/>
            <a:ext cx="5500223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직사각형 20"/>
          <p:cNvSpPr/>
          <p:nvPr/>
        </p:nvSpPr>
        <p:spPr>
          <a:xfrm>
            <a:off x="6229350" y="2657187"/>
            <a:ext cx="2474723" cy="830997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wrap="square" anchor="b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Timer1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kumimoji="0" lang="en-US" altLang="ko-KR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attachInterrupt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통해 </a:t>
            </a:r>
            <a:r>
              <a:rPr kumimoji="0" lang="en-US" altLang="ko-KR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timerIsr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이라는 인터럽트 </a:t>
            </a: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핸들러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등록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06966" y="2413821"/>
            <a:ext cx="4885114" cy="830997"/>
            <a:chOff x="1378780" y="2206864"/>
            <a:chExt cx="4885114" cy="830997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1378780" y="3037861"/>
              <a:ext cx="4885114" cy="0"/>
            </a:xfrm>
            <a:prstGeom prst="line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1378780" y="2206864"/>
              <a:ext cx="2507688" cy="830997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l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Timer1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initialize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함수를 통해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10000us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즉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10ms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단위로 인터럽트 주기 지정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401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타이머 인터럽트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30" name="그룹 29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테스트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22381" y="962315"/>
            <a:ext cx="3309094" cy="400110"/>
            <a:chOff x="522381" y="962315"/>
            <a:chExt cx="3309094" cy="400110"/>
          </a:xfrm>
        </p:grpSpPr>
        <p:grpSp>
          <p:nvGrpSpPr>
            <p:cNvPr id="35" name="그룹 34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863355" y="962315"/>
              <a:ext cx="29681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스케치 코드</a:t>
              </a: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1" b="102"/>
          <a:stretch/>
        </p:blipFill>
        <p:spPr bwMode="auto">
          <a:xfrm>
            <a:off x="2985135" y="1475618"/>
            <a:ext cx="3173730" cy="332440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 bwMode="auto">
          <a:xfrm rot="5400000" flipH="1">
            <a:off x="4412681" y="-33839"/>
            <a:ext cx="318642" cy="331469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sym typeface="Wingdings 3" pitchFamily="18" charset="2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06966" y="1945164"/>
            <a:ext cx="2652866" cy="338554"/>
            <a:chOff x="1378780" y="2699307"/>
            <a:chExt cx="2652866" cy="338554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1378780" y="3037861"/>
              <a:ext cx="2652866" cy="0"/>
            </a:xfrm>
            <a:prstGeom prst="line">
              <a:avLst/>
            </a:prstGeom>
            <a:noFill/>
            <a:ln w="38100" cap="rnd">
              <a:solidFill>
                <a:srgbClr val="7FCA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1378780" y="2699307"/>
              <a:ext cx="2592024" cy="338554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l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loop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함수는 아무 일도 </a:t>
              </a: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안함</a:t>
              </a:r>
              <a:endPara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7FC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3059832" y="3744944"/>
            <a:ext cx="5760640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/>
        </p:nvSpPr>
        <p:spPr>
          <a:xfrm>
            <a:off x="6253905" y="2666801"/>
            <a:ext cx="2545208" cy="1077218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63500"/>
          </a:effectLst>
        </p:spPr>
        <p:txBody>
          <a:bodyPr wrap="square" anchor="b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timerIsr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토글하고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씩 증가하여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나누어 떨어지는 값이 되면 시리얼로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출력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998990" y="1715209"/>
            <a:ext cx="3085178" cy="568509"/>
          </a:xfrm>
          <a:prstGeom prst="rect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2998990" y="2492449"/>
            <a:ext cx="3085178" cy="1251570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22608" y="3784456"/>
            <a:ext cx="3376505" cy="95410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anchor="t">
            <a:spAutoFit/>
          </a:bodyPr>
          <a:lstStyle/>
          <a:p>
            <a:pPr algn="r">
              <a:spcBef>
                <a:spcPts val="600"/>
              </a:spcBef>
              <a:buClr>
                <a:prstClr val="white">
                  <a:lumMod val="50000"/>
                </a:prstClr>
              </a:buClr>
            </a:pP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</a:t>
            </a:r>
            <a:r>
              <a:rPr kumimoji="0" lang="ko-KR" altLang="en-US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</a:t>
            </a: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10ms </a:t>
            </a:r>
            <a:r>
              <a:rPr kumimoji="0" lang="ko-KR" altLang="en-US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단위로 </a:t>
            </a: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씩 증가하여 </a:t>
            </a:r>
            <a:b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 </a:t>
            </a:r>
            <a:r>
              <a:rPr kumimoji="0" lang="ko-KR" altLang="en-US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단위가 되는 순간은 </a:t>
            </a:r>
            <a:b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1000ms </a:t>
            </a:r>
            <a:r>
              <a:rPr kumimoji="0" lang="ko-KR" altLang="en-US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단위가 되므로 </a:t>
            </a:r>
            <a:b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초마다 시리얼 출력</a:t>
            </a:r>
          </a:p>
        </p:txBody>
      </p:sp>
    </p:spTree>
    <p:extLst>
      <p:ext uri="{BB962C8B-B14F-4D97-AF65-F5344CB8AC3E}">
        <p14:creationId xmlns:p14="http://schemas.microsoft.com/office/powerpoint/2010/main" val="2424886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타이머 인터럽트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30" name="그룹 29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타이머 인터럽트 테스트</a:t>
              </a:r>
            </a:p>
          </p:txBody>
        </p:sp>
      </p:grpSp>
      <p:pic>
        <p:nvPicPr>
          <p:cNvPr id="2" name="5_타이머인터럽트">
            <a:hlinkClick r:id="" action="ppaction://media"/>
            <a:extLst>
              <a:ext uri="{FF2B5EF4-FFF2-40B4-BE49-F238E27FC236}">
                <a16:creationId xmlns:a16="http://schemas.microsoft.com/office/drawing/2014/main" id="{5C7135D8-50CF-4DEA-9860-DE50B3A972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576" y="874483"/>
            <a:ext cx="7560840" cy="425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6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인터럽트의 개념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2161729" cy="400110"/>
            <a:chOff x="522381" y="962315"/>
            <a:chExt cx="2161729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8207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인터럽트의 개념 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99858" y="1477961"/>
            <a:ext cx="3168086" cy="3316777"/>
            <a:chOff x="899858" y="1477961"/>
            <a:chExt cx="3168086" cy="3316777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899858" y="1477961"/>
              <a:ext cx="3168086" cy="33167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U자형 화살표 20"/>
            <p:cNvSpPr/>
            <p:nvPr/>
          </p:nvSpPr>
          <p:spPr bwMode="auto">
            <a:xfrm>
              <a:off x="1100702" y="2283718"/>
              <a:ext cx="828381" cy="994058"/>
            </a:xfrm>
            <a:prstGeom prst="utur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U자형 화살표 21"/>
            <p:cNvSpPr/>
            <p:nvPr/>
          </p:nvSpPr>
          <p:spPr bwMode="auto">
            <a:xfrm rot="10800000">
              <a:off x="1017864" y="3360614"/>
              <a:ext cx="828381" cy="994058"/>
            </a:xfrm>
            <a:prstGeom prst="utur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935026" y="1500807"/>
              <a:ext cx="140824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1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loop()</a:t>
              </a:r>
            </a:p>
            <a:p>
              <a:pPr algn="l"/>
              <a:r>
                <a:rPr lang="en-US" altLang="ko-KR" sz="1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{</a:t>
              </a:r>
              <a:endPara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 bwMode="auto">
            <a:xfrm>
              <a:off x="935026" y="4378895"/>
              <a:ext cx="1408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ko-KR" sz="18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}</a:t>
              </a:r>
              <a:endPara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아래쪽 화살표 24"/>
            <p:cNvSpPr/>
            <p:nvPr/>
          </p:nvSpPr>
          <p:spPr bwMode="auto">
            <a:xfrm rot="16200000">
              <a:off x="2386194" y="2490814"/>
              <a:ext cx="414191" cy="994058"/>
            </a:xfrm>
            <a:prstGeom prst="downArrow">
              <a:avLst/>
            </a:prstGeom>
            <a:solidFill>
              <a:srgbClr val="ED7D1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1998436" y="2513128"/>
              <a:ext cx="12774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ko-KR" altLang="en-US" sz="1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발생</a:t>
              </a:r>
            </a:p>
          </p:txBody>
        </p:sp>
        <p:sp>
          <p:nvSpPr>
            <p:cNvPr id="27" name="타원 26"/>
            <p:cNvSpPr/>
            <p:nvPr/>
          </p:nvSpPr>
          <p:spPr bwMode="auto">
            <a:xfrm>
              <a:off x="3103792" y="2911049"/>
              <a:ext cx="897746" cy="919656"/>
            </a:xfrm>
            <a:prstGeom prst="ellipse">
              <a:avLst/>
            </a:prstGeom>
            <a:solidFill>
              <a:srgbClr val="00B0F0"/>
            </a:solidFill>
            <a:ln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marL="0"/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</a:t>
              </a:r>
              <a:endPara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/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함수</a:t>
              </a:r>
            </a:p>
          </p:txBody>
        </p:sp>
        <p:sp>
          <p:nvSpPr>
            <p:cNvPr id="28" name="아래쪽 화살표 27"/>
            <p:cNvSpPr/>
            <p:nvPr/>
          </p:nvSpPr>
          <p:spPr bwMode="auto">
            <a:xfrm rot="6458487">
              <a:off x="2327758" y="2962629"/>
              <a:ext cx="414191" cy="994058"/>
            </a:xfrm>
            <a:prstGeom prst="downArrow">
              <a:avLst/>
            </a:prstGeom>
            <a:solidFill>
              <a:srgbClr val="ED7D1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 bwMode="auto">
          <a:xfrm>
            <a:off x="4362376" y="2841233"/>
            <a:ext cx="4047762" cy="4464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1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loop </a:t>
            </a: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수행 중단</a:t>
            </a: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</a:t>
            </a: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 함수로 점프</a:t>
            </a: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4362376" y="3758789"/>
            <a:ext cx="4047762" cy="4464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1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 완성하면 </a:t>
            </a: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다시 </a:t>
            </a: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loop </a:t>
            </a: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함수로 돌아감</a:t>
            </a:r>
          </a:p>
        </p:txBody>
      </p:sp>
      <p:sp>
        <p:nvSpPr>
          <p:cNvPr id="44" name="아래쪽 화살표 43"/>
          <p:cNvSpPr/>
          <p:nvPr/>
        </p:nvSpPr>
        <p:spPr bwMode="auto">
          <a:xfrm>
            <a:off x="6042718" y="3381901"/>
            <a:ext cx="687078" cy="28270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4362376" y="1923678"/>
            <a:ext cx="4047762" cy="4464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1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loop </a:t>
            </a: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수행 중 </a:t>
            </a: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 이벤트 발생</a:t>
            </a:r>
          </a:p>
        </p:txBody>
      </p:sp>
      <p:sp>
        <p:nvSpPr>
          <p:cNvPr id="46" name="아래쪽 화살표 45"/>
          <p:cNvSpPr/>
          <p:nvPr/>
        </p:nvSpPr>
        <p:spPr bwMode="auto">
          <a:xfrm>
            <a:off x="6042718" y="2464346"/>
            <a:ext cx="687078" cy="28270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0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"/>
            <a:ext cx="9144000" cy="4667250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 bwMode="auto">
          <a:xfrm rot="10800000" flipV="1">
            <a:off x="5929340" y="1475614"/>
            <a:ext cx="3214651" cy="36678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인터럽트의 개념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2161729" cy="400110"/>
            <a:chOff x="522381" y="962315"/>
            <a:chExt cx="2161729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8207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인터럽트의 개념 </a:t>
              </a:r>
            </a:p>
          </p:txBody>
        </p:sp>
      </p:grpSp>
      <p:sp>
        <p:nvSpPr>
          <p:cNvPr id="60" name="직사각형 59"/>
          <p:cNvSpPr/>
          <p:nvPr/>
        </p:nvSpPr>
        <p:spPr bwMode="auto">
          <a:xfrm flipH="1">
            <a:off x="901698" y="1475614"/>
            <a:ext cx="8242301" cy="540000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2075" algn="l"/>
            <a:r>
              <a:rPr kumimoji="0" lang="ko-KR" altLang="en-US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 인터럽트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1164975" y="2056264"/>
            <a:ext cx="7151440" cy="338554"/>
            <a:chOff x="5270739" y="3869255"/>
            <a:chExt cx="7151440" cy="338554"/>
          </a:xfrm>
        </p:grpSpPr>
        <p:sp>
          <p:nvSpPr>
            <p:cNvPr id="62" name="직사각형 61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 flipH="1">
              <a:off x="5303498" y="3869255"/>
              <a:ext cx="7118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외부에서 들어온 신호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인터럽트 발생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362881" y="2469933"/>
            <a:ext cx="2489039" cy="346509"/>
            <a:chOff x="1155252" y="2851071"/>
            <a:chExt cx="2489039" cy="346509"/>
          </a:xfrm>
        </p:grpSpPr>
        <p:grpSp>
          <p:nvGrpSpPr>
            <p:cNvPr id="69" name="그룹 68"/>
            <p:cNvGrpSpPr/>
            <p:nvPr/>
          </p:nvGrpSpPr>
          <p:grpSpPr>
            <a:xfrm>
              <a:off x="1155252" y="2859026"/>
              <a:ext cx="281351" cy="338554"/>
              <a:chOff x="1155252" y="2859026"/>
              <a:chExt cx="281351" cy="338554"/>
            </a:xfrm>
          </p:grpSpPr>
          <p:sp>
            <p:nvSpPr>
              <p:cNvPr id="71" name="모서리가 둥근 직사각형 70"/>
              <p:cNvSpPr/>
              <p:nvPr/>
            </p:nvSpPr>
            <p:spPr bwMode="auto">
              <a:xfrm rot="13500000">
                <a:off x="1164696" y="2886000"/>
                <a:ext cx="271908" cy="271906"/>
              </a:xfrm>
              <a:prstGeom prst="roundRect">
                <a:avLst/>
              </a:prstGeom>
              <a:gradFill>
                <a:gsLst>
                  <a:gs pos="75000">
                    <a:schemeClr val="accent6">
                      <a:lumMod val="60000"/>
                      <a:lumOff val="40000"/>
                    </a:schemeClr>
                  </a:gs>
                  <a:gs pos="19000">
                    <a:schemeClr val="accent6">
                      <a:lumMod val="75000"/>
                    </a:schemeClr>
                  </a:gs>
                </a:gsLst>
                <a:lin ang="5400000" scaled="1"/>
              </a:gradFill>
              <a:ln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155252" y="2859026"/>
                <a:ext cx="2399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8"/>
                <a:r>
                  <a:rPr lang="ko-KR" altLang="en-US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</a:t>
                </a:r>
              </a:p>
            </p:txBody>
          </p:sp>
        </p:grpSp>
        <p:sp>
          <p:nvSpPr>
            <p:cNvPr id="70" name="직사각형 69"/>
            <p:cNvSpPr/>
            <p:nvPr/>
          </p:nvSpPr>
          <p:spPr>
            <a:xfrm>
              <a:off x="1463181" y="2851071"/>
              <a:ext cx="21811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9376">
                <a:spcAft>
                  <a:spcPts val="0"/>
                </a:spcAft>
                <a:buSzPct val="130000"/>
                <a:tabLst>
                  <a:tab pos="384166" algn="l"/>
                </a:tabLst>
                <a:defRPr/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외부에 버튼을 누르는 동작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510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"/>
            <a:ext cx="9144000" cy="4667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인터럽트의 개념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2161729" cy="400110"/>
            <a:chOff x="522381" y="962315"/>
            <a:chExt cx="2161729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8207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인터럽트의 개념 </a:t>
              </a:r>
            </a:p>
          </p:txBody>
        </p:sp>
      </p:grpSp>
      <p:sp>
        <p:nvSpPr>
          <p:cNvPr id="14" name="직사각형 13"/>
          <p:cNvSpPr/>
          <p:nvPr/>
        </p:nvSpPr>
        <p:spPr bwMode="auto">
          <a:xfrm flipH="1">
            <a:off x="901698" y="1475614"/>
            <a:ext cx="8242301" cy="540000"/>
          </a:xfrm>
          <a:prstGeom prst="rect">
            <a:avLst/>
          </a:prstGeom>
          <a:solidFill>
            <a:srgbClr val="ED7D1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2075" algn="l"/>
            <a:r>
              <a:rPr kumimoji="0" lang="ko-KR" altLang="en-US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타이머 인터럽트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164975" y="2056264"/>
            <a:ext cx="7151440" cy="338554"/>
            <a:chOff x="5270739" y="3869255"/>
            <a:chExt cx="7151440" cy="338554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ED7D1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flipH="1">
              <a:off x="5303498" y="3869255"/>
              <a:ext cx="7118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정해진 시간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주기적으로 인터럽트 발생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362881" y="2469933"/>
            <a:ext cx="2489039" cy="346509"/>
            <a:chOff x="1155252" y="2851071"/>
            <a:chExt cx="2489039" cy="346509"/>
          </a:xfrm>
        </p:grpSpPr>
        <p:grpSp>
          <p:nvGrpSpPr>
            <p:cNvPr id="19" name="그룹 18"/>
            <p:cNvGrpSpPr/>
            <p:nvPr/>
          </p:nvGrpSpPr>
          <p:grpSpPr>
            <a:xfrm>
              <a:off x="1155252" y="2859026"/>
              <a:ext cx="281351" cy="338554"/>
              <a:chOff x="1155252" y="2859026"/>
              <a:chExt cx="281351" cy="338554"/>
            </a:xfrm>
          </p:grpSpPr>
          <p:sp>
            <p:nvSpPr>
              <p:cNvPr id="21" name="모서리가 둥근 직사각형 20"/>
              <p:cNvSpPr/>
              <p:nvPr/>
            </p:nvSpPr>
            <p:spPr bwMode="auto">
              <a:xfrm rot="13500000">
                <a:off x="1164696" y="2886000"/>
                <a:ext cx="271908" cy="271906"/>
              </a:xfrm>
              <a:prstGeom prst="roundRect">
                <a:avLst/>
              </a:prstGeom>
              <a:gradFill>
                <a:gsLst>
                  <a:gs pos="75000">
                    <a:schemeClr val="accent6">
                      <a:lumMod val="60000"/>
                      <a:lumOff val="40000"/>
                    </a:schemeClr>
                  </a:gs>
                  <a:gs pos="19000">
                    <a:schemeClr val="accent6">
                      <a:lumMod val="75000"/>
                    </a:schemeClr>
                  </a:gs>
                </a:gsLst>
                <a:lin ang="5400000" scaled="1"/>
              </a:gradFill>
              <a:ln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155252" y="2859026"/>
                <a:ext cx="2399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8"/>
                <a:r>
                  <a:rPr lang="ko-KR" altLang="en-US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463181" y="2851071"/>
              <a:ext cx="21811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9376">
                <a:spcAft>
                  <a:spcPts val="0"/>
                </a:spcAft>
                <a:buSzPct val="130000"/>
                <a:tabLst>
                  <a:tab pos="384166" algn="l"/>
                </a:tabLst>
                <a:defRPr/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정해진 시간이 흐르는 동작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642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인터럽트의 개념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3184316" cy="400110"/>
            <a:chOff x="522381" y="962315"/>
            <a:chExt cx="3184316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28433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폴링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방식 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Vs 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방식</a:t>
              </a:r>
            </a:p>
          </p:txBody>
        </p:sp>
      </p:grpSp>
      <p:sp>
        <p:nvSpPr>
          <p:cNvPr id="37" name="직사각형 36"/>
          <p:cNvSpPr/>
          <p:nvPr/>
        </p:nvSpPr>
        <p:spPr bwMode="auto">
          <a:xfrm>
            <a:off x="912758" y="1475614"/>
            <a:ext cx="3519905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lang="ko-KR" altLang="en-US" sz="1800" b="1" spc="-15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폴링</a:t>
            </a: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방식</a:t>
            </a:r>
            <a:endParaRPr lang="en-US" altLang="ko-KR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882381" y="1991106"/>
            <a:ext cx="3580659" cy="0"/>
          </a:xfrm>
          <a:prstGeom prst="straightConnector1">
            <a:avLst/>
          </a:prstGeom>
          <a:ln w="31750" cap="rnd">
            <a:solidFill>
              <a:srgbClr val="47BE5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 bwMode="auto">
          <a:xfrm>
            <a:off x="912758" y="2053942"/>
            <a:ext cx="3519905" cy="260603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endParaRPr kumimoji="0" lang="ko-KR" altLang="en-US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4711337" y="1475614"/>
            <a:ext cx="3519905" cy="452655"/>
          </a:xfrm>
          <a:prstGeom prst="rect">
            <a:avLst/>
          </a:prstGeom>
          <a:gradFill flip="none" rotWithShape="1">
            <a:gsLst>
              <a:gs pos="0">
                <a:srgbClr val="EE6E50"/>
              </a:gs>
              <a:gs pos="100000">
                <a:srgbClr val="E94923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 방식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4680960" y="1991106"/>
            <a:ext cx="3580659" cy="0"/>
          </a:xfrm>
          <a:prstGeom prst="straightConnector1">
            <a:avLst/>
          </a:prstGeom>
          <a:ln w="31750" cap="rnd">
            <a:solidFill>
              <a:srgbClr val="E9492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 bwMode="auto">
          <a:xfrm>
            <a:off x="4711337" y="2053942"/>
            <a:ext cx="3519905" cy="260603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endParaRPr kumimoji="0" lang="ko-KR" altLang="en-US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U자형 화살표 40"/>
          <p:cNvSpPr/>
          <p:nvPr/>
        </p:nvSpPr>
        <p:spPr bwMode="auto">
          <a:xfrm>
            <a:off x="1860467" y="2850135"/>
            <a:ext cx="555502" cy="653495"/>
          </a:xfrm>
          <a:prstGeom prst="utur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U자형 화살표 41"/>
          <p:cNvSpPr/>
          <p:nvPr/>
        </p:nvSpPr>
        <p:spPr bwMode="auto">
          <a:xfrm rot="10800000">
            <a:off x="1804917" y="3558088"/>
            <a:ext cx="555502" cy="653495"/>
          </a:xfrm>
          <a:prstGeom prst="utur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1749367" y="2182759"/>
            <a:ext cx="94435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loop()</a:t>
            </a:r>
          </a:p>
          <a:p>
            <a:pPr algn="l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endParaRPr lang="ko-KR" altLang="en-US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749367" y="4198931"/>
            <a:ext cx="9443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타원형 설명선 44"/>
          <p:cNvSpPr/>
          <p:nvPr/>
        </p:nvSpPr>
        <p:spPr bwMode="auto">
          <a:xfrm>
            <a:off x="6364795" y="2325889"/>
            <a:ext cx="1289906" cy="634598"/>
          </a:xfrm>
          <a:prstGeom prst="wedgeEllipseCallout">
            <a:avLst>
              <a:gd name="adj1" fmla="val -62546"/>
              <a:gd name="adj2" fmla="val 77006"/>
            </a:avLst>
          </a:prstGeom>
          <a:solidFill>
            <a:srgbClr val="7FCA5A"/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 발생</a:t>
            </a:r>
          </a:p>
        </p:txBody>
      </p:sp>
      <p:sp>
        <p:nvSpPr>
          <p:cNvPr id="46" name="U자형 화살표 45"/>
          <p:cNvSpPr/>
          <p:nvPr/>
        </p:nvSpPr>
        <p:spPr bwMode="auto">
          <a:xfrm>
            <a:off x="5620994" y="2841368"/>
            <a:ext cx="555502" cy="653495"/>
          </a:xfrm>
          <a:prstGeom prst="utur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U자형 화살표 46"/>
          <p:cNvSpPr/>
          <p:nvPr/>
        </p:nvSpPr>
        <p:spPr bwMode="auto">
          <a:xfrm rot="10800000">
            <a:off x="5565444" y="3549321"/>
            <a:ext cx="555502" cy="653495"/>
          </a:xfrm>
          <a:prstGeom prst="utur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509894" y="2173992"/>
            <a:ext cx="94435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loop()</a:t>
            </a:r>
          </a:p>
          <a:p>
            <a:pPr algn="l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endParaRPr lang="ko-KR" altLang="en-US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509894" y="4190164"/>
            <a:ext cx="9443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아래쪽 화살표 50"/>
          <p:cNvSpPr/>
          <p:nvPr/>
        </p:nvSpPr>
        <p:spPr bwMode="auto">
          <a:xfrm rot="16200000">
            <a:off x="6540302" y="2970959"/>
            <a:ext cx="272289" cy="666602"/>
          </a:xfrm>
          <a:prstGeom prst="downArrow">
            <a:avLst/>
          </a:prstGeom>
          <a:solidFill>
            <a:srgbClr val="ED7D1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6691263" y="795072"/>
            <a:ext cx="13332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 발생</a:t>
            </a:r>
          </a:p>
        </p:txBody>
      </p:sp>
      <p:sp>
        <p:nvSpPr>
          <p:cNvPr id="55" name="아래쪽 화살표 54"/>
          <p:cNvSpPr/>
          <p:nvPr/>
        </p:nvSpPr>
        <p:spPr bwMode="auto">
          <a:xfrm rot="6458487">
            <a:off x="6501116" y="3281131"/>
            <a:ext cx="272289" cy="666602"/>
          </a:xfrm>
          <a:prstGeom prst="downArrow">
            <a:avLst/>
          </a:prstGeom>
          <a:solidFill>
            <a:srgbClr val="ED7D1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7077959" y="3090585"/>
            <a:ext cx="828000" cy="826090"/>
          </a:xfrm>
          <a:prstGeom prst="ellipse">
            <a:avLst/>
          </a:prstGeom>
          <a:solidFill>
            <a:srgbClr val="00B0F0"/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0"/>
            <a:r>
              <a:rPr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</a:t>
            </a:r>
            <a:endParaRPr lang="en-US" altLang="ko-KR" sz="12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/>
            <a:r>
              <a:rPr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15234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인터럽트의 개념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3184316" cy="400110"/>
            <a:chOff x="522381" y="962315"/>
            <a:chExt cx="3184316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28433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폴링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방식 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Vs 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 방식</a:t>
              </a:r>
            </a:p>
          </p:txBody>
        </p:sp>
      </p:grpSp>
      <p:sp>
        <p:nvSpPr>
          <p:cNvPr id="37" name="직사각형 36"/>
          <p:cNvSpPr/>
          <p:nvPr/>
        </p:nvSpPr>
        <p:spPr bwMode="auto">
          <a:xfrm>
            <a:off x="912758" y="1475614"/>
            <a:ext cx="3519905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ko-KR" altLang="en-US" sz="1800" b="1" spc="-15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폴링</a:t>
            </a: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방식</a:t>
            </a:r>
            <a:endParaRPr lang="en-US" altLang="ko-KR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882381" y="1991106"/>
            <a:ext cx="3580659" cy="0"/>
          </a:xfrm>
          <a:prstGeom prst="straightConnector1">
            <a:avLst/>
          </a:prstGeom>
          <a:ln w="31750" cap="rnd">
            <a:solidFill>
              <a:srgbClr val="47BE5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 bwMode="auto">
          <a:xfrm>
            <a:off x="912758" y="2053943"/>
            <a:ext cx="3519905" cy="93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CPU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계속 검사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이벤트를 검사하는 방식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912758" y="3064376"/>
            <a:ext cx="3519905" cy="93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외부에 버튼이 눌리는지 디지털 입출력 핀을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계속 검사함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4711337" y="1475614"/>
            <a:ext cx="3519905" cy="452655"/>
          </a:xfrm>
          <a:prstGeom prst="rect">
            <a:avLst/>
          </a:prstGeom>
          <a:gradFill flip="none" rotWithShape="1">
            <a:gsLst>
              <a:gs pos="0">
                <a:srgbClr val="EE6E50"/>
              </a:gs>
              <a:gs pos="100000">
                <a:srgbClr val="E94923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ko-KR" altLang="en-US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 방식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4680960" y="1991106"/>
            <a:ext cx="3580659" cy="0"/>
          </a:xfrm>
          <a:prstGeom prst="straightConnector1">
            <a:avLst/>
          </a:prstGeom>
          <a:ln w="31750" cap="rnd">
            <a:solidFill>
              <a:srgbClr val="E9492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 bwMode="auto">
          <a:xfrm>
            <a:off x="4711337" y="2053942"/>
            <a:ext cx="3519905" cy="93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CPU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내부의 인터럽트 컨트롤러에서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 이벤트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발생시킴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4711337" y="3064376"/>
            <a:ext cx="3519905" cy="93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계속 검사하는 코드가 없어 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CPU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효율적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 가능</a:t>
            </a:r>
          </a:p>
        </p:txBody>
      </p:sp>
    </p:spTree>
    <p:extLst>
      <p:ext uri="{BB962C8B-B14F-4D97-AF65-F5344CB8AC3E}">
        <p14:creationId xmlns:p14="http://schemas.microsoft.com/office/powerpoint/2010/main" val="151174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인터럽트의 개념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2112100" cy="400110"/>
            <a:chOff x="522381" y="962315"/>
            <a:chExt cx="2112100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7711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인터럽트의 종류</a:t>
              </a:r>
            </a:p>
          </p:txBody>
        </p:sp>
      </p:grpSp>
      <p:sp>
        <p:nvSpPr>
          <p:cNvPr id="15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26807" cy="76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수많은 종류의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CPU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들은 대동소이한 인터럽트들을 내장하고 있음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CPU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내부에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 컨트롤러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하드웨어 블록이 내장되어 있어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인터럽트를 관리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27808"/>
              </p:ext>
            </p:extLst>
          </p:nvPr>
        </p:nvGraphicFramePr>
        <p:xfrm>
          <a:off x="1118419" y="2283718"/>
          <a:ext cx="7774756" cy="232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8132">
                  <a:extLst>
                    <a:ext uri="{9D8B030D-6E8A-4147-A177-3AD203B41FA5}">
                      <a16:colId xmlns:a16="http://schemas.microsoft.com/office/drawing/2014/main" val="2932524684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7783380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종류</a:t>
                      </a: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marT="54000" marB="54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6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외부 인터럽트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406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>
                          <a:tab pos="384175" algn="l"/>
                        </a:tabLst>
                        <a:defRPr/>
                      </a:pP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외부 핀으로 입력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되는 신호에 의해 인터럽트 발생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2712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타이머 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카운터 인터럽트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일정 시간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주기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을 간격으로 인터럽트 발생</a:t>
                      </a:r>
                    </a:p>
                  </a:txBody>
                  <a:tcPr marT="72000" marB="72000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791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UART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인터럽트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UART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통신 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중 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외부에서 입력된 데이터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가 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UART 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수신버퍼를 채우면 발생</a:t>
                      </a:r>
                    </a:p>
                  </a:txBody>
                  <a:tcPr marT="72000" marB="72000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26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AD 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컨버터 인터럽트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AD 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컨버터에 입력된 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아날로그 신호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를 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디지털로 변환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 완료되면 발생</a:t>
                      </a:r>
                    </a:p>
                  </a:txBody>
                  <a:tcPr marT="72000" marB="72000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863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SPI, I2C 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인터럽트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SPI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버스나 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I2C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버스와 같은 통신 모듈의 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수신 버퍼가 채워지면 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발생</a:t>
                      </a:r>
                    </a:p>
                  </a:txBody>
                  <a:tcPr marT="72000" marB="72000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72731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7150">
          <a:solidFill>
            <a:srgbClr val="FF0000"/>
          </a:solidFill>
          <a:headEnd type="none" w="med" len="med"/>
          <a:tailEnd type="triangle" w="med" len="med"/>
        </a:ln>
        <a:effectLst/>
      </a:spPr>
      <a:bodyPr rtlCol="0" anchor="ctr"/>
      <a:lstStyle>
        <a:defPPr marL="0" algn="l">
          <a:defRPr dirty="0" smtClean="0">
            <a:solidFill>
              <a:sysClr val="windowText" lastClr="000000"/>
            </a:solidFill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lnDef>
      <a:spPr>
        <a:ln>
          <a:solidFill>
            <a:schemeClr val="tx1">
              <a:lumMod val="85000"/>
              <a:lumOff val="15000"/>
            </a:schemeClr>
          </a:solidFill>
          <a:headEnd type="none" w="med" len="me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</a:spPr>
      <a:bodyPr wrap="square" rtlCol="0" anchor="t">
        <a:spAutoFit/>
      </a:bodyPr>
      <a:lstStyle>
        <a:defPPr algn="l">
          <a:defRPr sz="1800" b="1" dirty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69579</TotalTime>
  <Words>1460</Words>
  <Application>Microsoft Office PowerPoint</Application>
  <PresentationFormat>화면 슬라이드 쇼(16:9)</PresentationFormat>
  <Paragraphs>426</Paragraphs>
  <Slides>37</Slides>
  <Notes>33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굴림</vt:lpstr>
      <vt:lpstr>나눔고딕</vt:lpstr>
      <vt:lpstr>나눔스퀘어 Bold</vt:lpstr>
      <vt:lpstr>나눔스퀘어 ExtraBold</vt:lpstr>
      <vt:lpstr>돋움</vt:lpstr>
      <vt:lpstr>맑은 고딕</vt:lpstr>
      <vt:lpstr>Arial</vt:lpstr>
      <vt:lpstr>Calibri</vt:lpstr>
      <vt:lpstr>Cambria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CELK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스토리보드</dc:title>
  <dc:creator>CELK</dc:creator>
  <cp:lastModifiedBy>김남호</cp:lastModifiedBy>
  <cp:revision>6609</cp:revision>
  <cp:lastPrinted>2015-05-26T08:39:57Z</cp:lastPrinted>
  <dcterms:created xsi:type="dcterms:W3CDTF">2004-07-08T01:15:15Z</dcterms:created>
  <dcterms:modified xsi:type="dcterms:W3CDTF">2020-05-12T08:03:26Z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C:\Users\KCJ_2016\Desktop\2018_1st\온평원_2018_내용전문가\유비온_2018\SB_09회차_공압및전기제어_v1.0_20180605.pptx</vt:lpwstr>
  </property>
</Properties>
</file>